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70" r:id="rId11"/>
    <p:sldId id="271" r:id="rId12"/>
    <p:sldId id="266" r:id="rId13"/>
    <p:sldId id="293" r:id="rId14"/>
    <p:sldId id="294" r:id="rId15"/>
    <p:sldId id="269" r:id="rId16"/>
    <p:sldId id="272" r:id="rId17"/>
    <p:sldId id="276" r:id="rId18"/>
    <p:sldId id="295" r:id="rId19"/>
    <p:sldId id="273" r:id="rId20"/>
    <p:sldId id="274" r:id="rId21"/>
    <p:sldId id="275" r:id="rId22"/>
    <p:sldId id="296" r:id="rId23"/>
    <p:sldId id="277" r:id="rId24"/>
    <p:sldId id="278" r:id="rId25"/>
    <p:sldId id="279" r:id="rId26"/>
    <p:sldId id="281" r:id="rId27"/>
    <p:sldId id="280" r:id="rId28"/>
    <p:sldId id="282" r:id="rId29"/>
    <p:sldId id="283" r:id="rId30"/>
    <p:sldId id="297" r:id="rId31"/>
    <p:sldId id="267" r:id="rId32"/>
    <p:sldId id="268" r:id="rId33"/>
    <p:sldId id="285" r:id="rId34"/>
    <p:sldId id="286" r:id="rId35"/>
    <p:sldId id="298" r:id="rId36"/>
    <p:sldId id="287" r:id="rId37"/>
    <p:sldId id="299" r:id="rId38"/>
    <p:sldId id="288" r:id="rId39"/>
    <p:sldId id="290" r:id="rId40"/>
    <p:sldId id="291" r:id="rId41"/>
    <p:sldId id="289" r:id="rId42"/>
    <p:sldId id="292" r:id="rId43"/>
    <p:sldId id="300" r:id="rId44"/>
    <p:sldId id="301" r:id="rId45"/>
    <p:sldId id="302" r:id="rId46"/>
    <p:sldId id="303" r:id="rId47"/>
    <p:sldId id="304" r:id="rId48"/>
    <p:sldId id="284"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8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BB6E0-4866-4202-B124-D8D6C93C5A58}" type="datetimeFigureOut">
              <a:rPr lang="ru-RU" smtClean="0"/>
              <a:pPr/>
              <a:t>30.11.2012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F4FDE-2AD1-4AFF-BCBE-9F88D2ADA02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6514EC-DEA3-4DC3-87A0-AC65A9EC26D3}" type="datetime1">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0177EE-EC92-4B27-A563-765E3E1AD808}" type="datetime1">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9C9E32-3348-400A-B37A-54C43866DF4D}" type="datetime1">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fld id="{5E8ABB7D-5C17-4B88-9FC4-496F4FEB2EE7}" type="datetime1">
              <a:rPr lang="ru-RU" smtClean="0"/>
              <a:pPr>
                <a:defRPr/>
              </a:pPr>
              <a:t>30.11.2012</a:t>
            </a:fld>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F2E2DEF9-B01D-47F2-B202-1CA07807FDE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32F4C9-CD2B-479C-AE39-86DE26FB6B9D}" type="datetime1">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921A7A-3BCA-49F4-9DA5-F0AD13CB099E}" type="datetime1">
              <a:rPr lang="ru-RU" smtClean="0"/>
              <a:pPr/>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D8F20D-8278-4D9D-B28F-0F947BF69A2C}" type="datetime1">
              <a:rPr lang="ru-RU" smtClean="0"/>
              <a:pPr/>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C616EE-AE4D-42B0-AD8B-D97CBB1CFEB6}" type="datetime1">
              <a:rPr lang="ru-RU" smtClean="0"/>
              <a:pPr/>
              <a:t>30.11.2012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AAECBF-C8F0-4BA5-BB0F-EB482CCA1C1F}" type="datetime1">
              <a:rPr lang="ru-RU" smtClean="0"/>
              <a:pPr/>
              <a:t>30.11.2012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B1D928-E3BE-4628-BADE-B78A0C2EB0DB}" type="datetime1">
              <a:rPr lang="ru-RU" smtClean="0"/>
              <a:pPr/>
              <a:t>30.11.2012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F0381B-8281-452C-8F97-0C561BF39FC6}" type="datetime1">
              <a:rPr lang="ru-RU" smtClean="0"/>
              <a:pPr/>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2D37C0-6046-41F0-B30F-FB519F751C2C}" type="datetime1">
              <a:rPr lang="ru-RU" smtClean="0"/>
              <a:pPr/>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CDB5E4F-DE70-43B4-BCB7-CEC1099326A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932B-BB42-42BF-9A2F-6087DDC4F790}" type="datetime1">
              <a:rPr lang="ru-RU" smtClean="0"/>
              <a:pPr/>
              <a:t>30.11.2012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B5E4F-DE70-43B4-BCB7-CEC1099326A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D:\KZ-3\2012\11-&#1053;&#1086;&#1103;&#1073;&#1088;&#1100;\30.11.2012-\30%20&#1085;&#1086;&#1103;&#1073;&#1088;&#1103;\MP4_1.av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D:\KZ-3\2012\11-&#1053;&#1086;&#1103;&#1073;&#1088;&#1100;\30.11.2012-\30%20&#1085;&#1086;&#1103;&#1073;&#1088;&#1103;\MP4_2_.av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D:\KZ-3\2012\11-&#1053;&#1086;&#1103;&#1073;&#1088;&#1100;\30.11.2012-\30%20&#1085;&#1086;&#1103;&#1073;&#1088;&#1103;\MP4_3.avi"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package" Target="../embeddings/______Microsoft_Office_PowerPoint1.sld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D:\KZ-3\2012\11-&#1053;&#1086;&#1103;&#1073;&#1088;&#1100;\30.11.2012-\30%20&#1085;&#1086;&#1103;&#1073;&#1088;&#1103;\MP4_4.av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D:\KZ-3\2012\11-&#1053;&#1086;&#1103;&#1073;&#1088;&#1100;\30.11.2012-\30%20&#1085;&#1086;&#1103;&#1073;&#1088;&#1103;\MP4_5_.avi"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D:\KZ-3\2012\11-&#1053;&#1086;&#1103;&#1073;&#1088;&#1100;\30.11.2012-\30%20&#1085;&#1086;&#1103;&#1073;&#1088;&#1103;\gis.avi"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en.wikipedia.org/wiki/File:New_Journal_of_Physics.gif" TargetMode="External"/><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hyperlink" Target="http://www.choicejournal.ru/show.php?id=1262" TargetMode="Externa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images.yandex.ru/yandsearch?text=%D0%96%D1%83%D1%80%D0%BD%D0%B0%D0%BB%20Surface%20Science&amp;noreask=1&amp;img_url=www.uibk.ac.at/ionen-angewandte-physik/nanobio/journals/surfsci.gif&amp;pos=0&amp;rpt=simage&amp;lr=65" TargetMode="External"/><Relationship Id="rId9"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CDB5E4F-DE70-43B4-BCB7-CEC1099326A2}" type="slidenum">
              <a:rPr lang="ru-RU" smtClean="0"/>
              <a:pPr/>
              <a:t>1</a:t>
            </a:fld>
            <a:endParaRPr lang="ru-RU"/>
          </a:p>
        </p:txBody>
      </p:sp>
      <p:pic>
        <p:nvPicPr>
          <p:cNvPr id="5" name="Рисунок 4" descr="DSC03705.JPG"/>
          <p:cNvPicPr>
            <a:picLocks noChangeAspect="1"/>
          </p:cNvPicPr>
          <p:nvPr/>
        </p:nvPicPr>
        <p:blipFill>
          <a:blip r:embed="rId2" cstate="print"/>
          <a:stretch>
            <a:fillRect/>
          </a:stretch>
        </p:blipFill>
        <p:spPr>
          <a:xfrm>
            <a:off x="0" y="762000"/>
            <a:ext cx="9144000" cy="6096000"/>
          </a:xfrm>
          <a:prstGeom prst="rect">
            <a:avLst/>
          </a:prstGeom>
        </p:spPr>
      </p:pic>
      <p:pic>
        <p:nvPicPr>
          <p:cNvPr id="49154" name="Picture 2" descr="&amp;Scy;&amp;Ocy; &amp;Rcy;&amp;Acy;&amp;Ncy;"/>
          <p:cNvPicPr>
            <a:picLocks noChangeAspect="1" noChangeArrowheads="1"/>
          </p:cNvPicPr>
          <p:nvPr/>
        </p:nvPicPr>
        <p:blipFill>
          <a:blip r:embed="rId3" cstate="print"/>
          <a:srcRect/>
          <a:stretch>
            <a:fillRect/>
          </a:stretch>
        </p:blipFill>
        <p:spPr bwMode="auto">
          <a:xfrm>
            <a:off x="1" y="0"/>
            <a:ext cx="4268252" cy="1124743"/>
          </a:xfrm>
          <a:prstGeom prst="rect">
            <a:avLst/>
          </a:prstGeom>
          <a:noFill/>
        </p:spPr>
      </p:pic>
      <p:sp>
        <p:nvSpPr>
          <p:cNvPr id="7" name="TextBox 6"/>
          <p:cNvSpPr txBox="1"/>
          <p:nvPr/>
        </p:nvSpPr>
        <p:spPr>
          <a:xfrm>
            <a:off x="4319464" y="188640"/>
            <a:ext cx="4824536" cy="523220"/>
          </a:xfrm>
          <a:prstGeom prst="rect">
            <a:avLst/>
          </a:prstGeom>
          <a:noFill/>
        </p:spPr>
        <p:txBody>
          <a:bodyPr wrap="square" rtlCol="0">
            <a:spAutoFit/>
          </a:bodyPr>
          <a:lstStyle/>
          <a:p>
            <a:r>
              <a:rPr lang="ru-RU" sz="2800" b="1" dirty="0" smtClean="0">
                <a:solidFill>
                  <a:schemeClr val="accent5">
                    <a:lumMod val="75000"/>
                  </a:schemeClr>
                </a:solidFill>
              </a:rPr>
              <a:t>Новосибирск  </a:t>
            </a:r>
            <a:r>
              <a:rPr lang="en-US" sz="2800" b="1" smtClean="0">
                <a:solidFill>
                  <a:schemeClr val="accent5">
                    <a:lumMod val="75000"/>
                  </a:schemeClr>
                </a:solidFill>
              </a:rPr>
              <a:t>30</a:t>
            </a:r>
            <a:r>
              <a:rPr lang="ru-RU" sz="2800" b="1" smtClean="0">
                <a:solidFill>
                  <a:schemeClr val="accent5">
                    <a:lumMod val="75000"/>
                  </a:schemeClr>
                </a:solidFill>
              </a:rPr>
              <a:t> </a:t>
            </a:r>
            <a:r>
              <a:rPr lang="ru-RU" sz="2800" b="1" dirty="0" smtClean="0">
                <a:solidFill>
                  <a:schemeClr val="accent5">
                    <a:lumMod val="75000"/>
                  </a:schemeClr>
                </a:solidFill>
              </a:rPr>
              <a:t>ноября 2012</a:t>
            </a:r>
            <a:endParaRPr lang="ru-RU" sz="2800" b="1" dirty="0">
              <a:solidFill>
                <a:schemeClr val="accent5">
                  <a:lumMod val="75000"/>
                </a:schemeClr>
              </a:solidFill>
            </a:endParaRPr>
          </a:p>
        </p:txBody>
      </p:sp>
      <p:sp>
        <p:nvSpPr>
          <p:cNvPr id="8" name="TextBox 7"/>
          <p:cNvSpPr txBox="1"/>
          <p:nvPr/>
        </p:nvSpPr>
        <p:spPr>
          <a:xfrm>
            <a:off x="107504" y="2924944"/>
            <a:ext cx="3096344" cy="2246769"/>
          </a:xfrm>
          <a:prstGeom prst="rect">
            <a:avLst/>
          </a:prstGeom>
          <a:noFill/>
        </p:spPr>
        <p:txBody>
          <a:bodyPr wrap="square" rtlCol="0">
            <a:spAutoFit/>
          </a:bodyPr>
          <a:lstStyle/>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Институт экономики и организации промышленного производства</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5796136" y="5013176"/>
            <a:ext cx="2016224" cy="52322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sz="2800" b="1" dirty="0" smtClean="0">
                <a:ln/>
                <a:solidFill>
                  <a:schemeClr val="accent3"/>
                </a:solidFill>
              </a:rPr>
              <a:t>В.И.Суслов</a:t>
            </a:r>
            <a:endParaRPr lang="ru-RU" sz="2800" b="1" dirty="0">
              <a:ln/>
              <a:solidFill>
                <a:schemeClr val="accent3"/>
              </a:solidFill>
            </a:endParaRPr>
          </a:p>
        </p:txBody>
      </p:sp>
      <p:sp>
        <p:nvSpPr>
          <p:cNvPr id="10" name="TextBox 9"/>
          <p:cNvSpPr txBox="1"/>
          <p:nvPr/>
        </p:nvSpPr>
        <p:spPr>
          <a:xfrm>
            <a:off x="4607496" y="836712"/>
            <a:ext cx="4536504" cy="2862322"/>
          </a:xfrm>
          <a:prstGeom prst="rect">
            <a:avLst/>
          </a:prstGeom>
          <a:noFill/>
        </p:spPr>
        <p:txBody>
          <a:bodyPr wrap="square" rtlCol="0">
            <a:spAutoFit/>
          </a:bodyPr>
          <a:lstStyle/>
          <a:p>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Модели пространственной экономики: теоретические и прикладные аспекты</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10</a:t>
            </a:fld>
            <a:endParaRPr lang="ru-RU"/>
          </a:p>
        </p:txBody>
      </p:sp>
      <p:sp>
        <p:nvSpPr>
          <p:cNvPr id="3" name="TextBox 2"/>
          <p:cNvSpPr txBox="1"/>
          <p:nvPr/>
        </p:nvSpPr>
        <p:spPr>
          <a:xfrm>
            <a:off x="539552" y="836712"/>
            <a:ext cx="8136904" cy="2677656"/>
          </a:xfrm>
          <a:prstGeom prst="rect">
            <a:avLst/>
          </a:prstGeom>
          <a:noFill/>
        </p:spPr>
        <p:txBody>
          <a:bodyPr wrap="square" rtlCol="0">
            <a:spAutoFit/>
          </a:bodyPr>
          <a:lstStyle/>
          <a:p>
            <a:r>
              <a:rPr lang="ru-RU" sz="2400" dirty="0" smtClean="0"/>
              <a:t>Оптимизационные </a:t>
            </a:r>
            <a:r>
              <a:rPr lang="ru-RU" sz="2400" dirty="0" err="1" smtClean="0"/>
              <a:t>многорегиональные</a:t>
            </a:r>
            <a:r>
              <a:rPr lang="ru-RU" sz="2400" dirty="0" smtClean="0"/>
              <a:t> (</a:t>
            </a:r>
            <a:r>
              <a:rPr lang="ru-RU" sz="2400" dirty="0" err="1" smtClean="0"/>
              <a:t>мультирегиональные</a:t>
            </a:r>
            <a:r>
              <a:rPr lang="ru-RU" sz="2400" dirty="0" smtClean="0"/>
              <a:t>, межрегиональные) межотраслевые модели (ОМММ), в которых региональные </a:t>
            </a:r>
            <a:r>
              <a:rPr lang="ru-RU" sz="2400" b="1" i="1" dirty="0" smtClean="0">
                <a:solidFill>
                  <a:schemeClr val="bg2">
                    <a:lumMod val="50000"/>
                  </a:schemeClr>
                </a:solidFill>
              </a:rPr>
              <a:t>межотраслевые модели </a:t>
            </a:r>
            <a:r>
              <a:rPr lang="ru-RU" sz="2400" dirty="0" smtClean="0"/>
              <a:t>(</a:t>
            </a:r>
            <a:r>
              <a:rPr lang="en-US" sz="2400" dirty="0" smtClean="0"/>
              <a:t>input</a:t>
            </a:r>
            <a:r>
              <a:rPr lang="ru-RU" sz="2400" dirty="0" smtClean="0"/>
              <a:t>-</a:t>
            </a:r>
            <a:r>
              <a:rPr lang="en-US" sz="2400" dirty="0" smtClean="0"/>
              <a:t>output</a:t>
            </a:r>
            <a:r>
              <a:rPr lang="ru-RU" sz="2400" dirty="0" smtClean="0"/>
              <a:t>) объединяются с помощью </a:t>
            </a:r>
            <a:r>
              <a:rPr lang="ru-RU" sz="2400" b="1" i="1" dirty="0" smtClean="0">
                <a:solidFill>
                  <a:schemeClr val="bg2">
                    <a:lumMod val="50000"/>
                  </a:schemeClr>
                </a:solidFill>
              </a:rPr>
              <a:t>способов межрегиональных связей </a:t>
            </a:r>
            <a:r>
              <a:rPr lang="ru-RU" sz="2400" dirty="0" smtClean="0"/>
              <a:t>и </a:t>
            </a:r>
            <a:r>
              <a:rPr lang="ru-RU" sz="2400" b="1" i="1" dirty="0" smtClean="0">
                <a:solidFill>
                  <a:schemeClr val="bg2">
                    <a:lumMod val="50000"/>
                  </a:schemeClr>
                </a:solidFill>
              </a:rPr>
              <a:t>условий выравнивания </a:t>
            </a:r>
            <a:r>
              <a:rPr lang="ru-RU" sz="2400" dirty="0" smtClean="0"/>
              <a:t>региональных уровней потребления населения, предложены около 45 лет назад </a:t>
            </a:r>
            <a:r>
              <a:rPr lang="ru-RU" sz="2400" dirty="0" err="1" smtClean="0"/>
              <a:t>А.Г.Гранбергом</a:t>
            </a:r>
            <a:r>
              <a:rPr lang="ru-RU" sz="2400" dirty="0" smtClean="0"/>
              <a:t>.</a:t>
            </a:r>
            <a:endParaRPr lang="ru-RU" sz="2400" dirty="0"/>
          </a:p>
        </p:txBody>
      </p:sp>
      <p:sp>
        <p:nvSpPr>
          <p:cNvPr id="4" name="TextBox 3"/>
          <p:cNvSpPr txBox="1"/>
          <p:nvPr/>
        </p:nvSpPr>
        <p:spPr>
          <a:xfrm>
            <a:off x="395536" y="116632"/>
            <a:ext cx="5796136" cy="584775"/>
          </a:xfrm>
          <a:prstGeom prst="rect">
            <a:avLst/>
          </a:prstGeom>
          <a:noFill/>
        </p:spPr>
        <p:txBody>
          <a:bodyPr wrap="square" rtlCol="0">
            <a:spAutoFit/>
          </a:bodyPr>
          <a:lstStyle/>
          <a:p>
            <a:r>
              <a:rPr lang="ru-RU" sz="3200" b="1" dirty="0" smtClean="0">
                <a:solidFill>
                  <a:schemeClr val="accent6">
                    <a:lumMod val="75000"/>
                  </a:schemeClr>
                </a:solidFill>
              </a:rPr>
              <a:t>Модели </a:t>
            </a:r>
            <a:r>
              <a:rPr lang="ru-RU" sz="3200" b="1" dirty="0" err="1" smtClean="0">
                <a:solidFill>
                  <a:schemeClr val="accent6">
                    <a:lumMod val="75000"/>
                  </a:schemeClr>
                </a:solidFill>
              </a:rPr>
              <a:t>Гранберга</a:t>
            </a:r>
            <a:r>
              <a:rPr lang="ru-RU" sz="3200" b="1" dirty="0" smtClean="0">
                <a:solidFill>
                  <a:schemeClr val="accent6">
                    <a:lumMod val="75000"/>
                  </a:schemeClr>
                </a:solidFill>
              </a:rPr>
              <a:t> – ОМММ </a:t>
            </a:r>
            <a:endParaRPr lang="ru-RU" sz="3200" b="1" dirty="0">
              <a:solidFill>
                <a:schemeClr val="accent6">
                  <a:lumMod val="75000"/>
                </a:schemeClr>
              </a:solidFill>
            </a:endParaRPr>
          </a:p>
        </p:txBody>
      </p:sp>
      <p:sp>
        <p:nvSpPr>
          <p:cNvPr id="5" name="TextBox 4"/>
          <p:cNvSpPr txBox="1"/>
          <p:nvPr/>
        </p:nvSpPr>
        <p:spPr>
          <a:xfrm>
            <a:off x="251520" y="3573016"/>
            <a:ext cx="8892480" cy="2677656"/>
          </a:xfrm>
          <a:prstGeom prst="rect">
            <a:avLst/>
          </a:prstGeom>
          <a:noFill/>
        </p:spPr>
        <p:txBody>
          <a:bodyPr wrap="square" rtlCol="0">
            <a:spAutoFit/>
          </a:bodyPr>
          <a:lstStyle/>
          <a:p>
            <a:r>
              <a:rPr lang="ru-RU" sz="2400" dirty="0" smtClean="0"/>
              <a:t>Практически сразу они стали использоваться в ИЭОПП СО АН СССР (теперь СО РАН) в качестве инструмента </a:t>
            </a:r>
            <a:r>
              <a:rPr lang="ru-RU" sz="2400" b="1" i="1" dirty="0" smtClean="0">
                <a:solidFill>
                  <a:schemeClr val="bg2">
                    <a:lumMod val="50000"/>
                  </a:schemeClr>
                </a:solidFill>
              </a:rPr>
              <a:t>прикладного анализа </a:t>
            </a:r>
            <a:r>
              <a:rPr lang="ru-RU" sz="2400" dirty="0" smtClean="0"/>
              <a:t>отраслевых и пространственных темпов и пропорций социально-экономического развития страны, построения </a:t>
            </a:r>
            <a:r>
              <a:rPr lang="ru-RU" sz="2400" b="1" i="1" dirty="0" smtClean="0">
                <a:solidFill>
                  <a:schemeClr val="bg2">
                    <a:lumMod val="50000"/>
                  </a:schemeClr>
                </a:solidFill>
              </a:rPr>
              <a:t>сценариев</a:t>
            </a:r>
            <a:r>
              <a:rPr lang="ru-RU" sz="2400" dirty="0" smtClean="0"/>
              <a:t> социально-экономического развития  и теоретико-прикладного анализа закономерностей развития и особенностей </a:t>
            </a:r>
            <a:r>
              <a:rPr lang="ru-RU" sz="2400" b="1" i="1" dirty="0" smtClean="0">
                <a:solidFill>
                  <a:schemeClr val="bg2">
                    <a:lumMod val="50000"/>
                  </a:schemeClr>
                </a:solidFill>
              </a:rPr>
              <a:t>равновесных состояний </a:t>
            </a:r>
            <a:r>
              <a:rPr lang="ru-RU" sz="2400" dirty="0" smtClean="0"/>
              <a:t>пространственных экономических систем.</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11</a:t>
            </a:fld>
            <a:endParaRPr lang="ru-RU"/>
          </a:p>
        </p:txBody>
      </p:sp>
      <p:sp>
        <p:nvSpPr>
          <p:cNvPr id="3" name="TextBox 2"/>
          <p:cNvSpPr txBox="1"/>
          <p:nvPr/>
        </p:nvSpPr>
        <p:spPr>
          <a:xfrm>
            <a:off x="0" y="116632"/>
            <a:ext cx="9144000" cy="1938992"/>
          </a:xfrm>
          <a:prstGeom prst="rect">
            <a:avLst/>
          </a:prstGeom>
          <a:noFill/>
        </p:spPr>
        <p:txBody>
          <a:bodyPr wrap="square" rtlCol="0">
            <a:spAutoFit/>
          </a:bodyPr>
          <a:lstStyle/>
          <a:p>
            <a:r>
              <a:rPr lang="ru-RU" sz="2400" dirty="0" smtClean="0"/>
              <a:t>После некоторого перерыва в 1990-х годах, с начала 2000-х годов </a:t>
            </a:r>
            <a:r>
              <a:rPr lang="ru-RU" sz="2400" b="1" i="1" dirty="0" smtClean="0">
                <a:solidFill>
                  <a:schemeClr val="bg2">
                    <a:lumMod val="50000"/>
                  </a:schemeClr>
                </a:solidFill>
              </a:rPr>
              <a:t>возобновился интерес </a:t>
            </a:r>
            <a:r>
              <a:rPr lang="ru-RU" sz="2400" dirty="0" smtClean="0"/>
              <a:t>к исследованиям средне- и долгосрочных перспектив развития страны и ее регионов. И к использованию ОМММ в этой работе, что потребовало </a:t>
            </a:r>
            <a:r>
              <a:rPr lang="ru-RU" sz="2400" b="1" i="1" dirty="0" smtClean="0">
                <a:solidFill>
                  <a:schemeClr val="bg2">
                    <a:lumMod val="50000"/>
                  </a:schemeClr>
                </a:solidFill>
              </a:rPr>
              <a:t>заметной модификации </a:t>
            </a:r>
            <a:r>
              <a:rPr lang="ru-RU" sz="2400" dirty="0" smtClean="0"/>
              <a:t>таких моделей.</a:t>
            </a:r>
            <a:endParaRPr lang="ru-RU" sz="2400" dirty="0"/>
          </a:p>
        </p:txBody>
      </p:sp>
      <p:sp>
        <p:nvSpPr>
          <p:cNvPr id="4" name="TextBox 3"/>
          <p:cNvSpPr txBox="1"/>
          <p:nvPr/>
        </p:nvSpPr>
        <p:spPr>
          <a:xfrm>
            <a:off x="0" y="2060848"/>
            <a:ext cx="9144000" cy="2308324"/>
          </a:xfrm>
          <a:prstGeom prst="rect">
            <a:avLst/>
          </a:prstGeom>
          <a:noFill/>
        </p:spPr>
        <p:txBody>
          <a:bodyPr wrap="square" rtlCol="0">
            <a:spAutoFit/>
          </a:bodyPr>
          <a:lstStyle/>
          <a:p>
            <a:r>
              <a:rPr lang="ru-RU" sz="2400" dirty="0" smtClean="0"/>
              <a:t>По-существу эти модели представляют </a:t>
            </a:r>
            <a:r>
              <a:rPr lang="ru-RU" sz="2400" b="1" i="1" dirty="0" smtClean="0">
                <a:solidFill>
                  <a:schemeClr val="bg2">
                    <a:lumMod val="50000"/>
                  </a:schemeClr>
                </a:solidFill>
              </a:rPr>
              <a:t>поле возможностей </a:t>
            </a:r>
            <a:r>
              <a:rPr lang="ru-RU" sz="2400" dirty="0" smtClean="0"/>
              <a:t>для экономических игр, а </a:t>
            </a:r>
            <a:r>
              <a:rPr lang="ru-RU" sz="2400" b="1" i="1" dirty="0" smtClean="0">
                <a:solidFill>
                  <a:schemeClr val="bg2">
                    <a:lumMod val="50000"/>
                  </a:schemeClr>
                </a:solidFill>
              </a:rPr>
              <a:t>не сами </a:t>
            </a:r>
            <a:r>
              <a:rPr lang="ru-RU" sz="2400" dirty="0" smtClean="0"/>
              <a:t>эти экономические игры. Они состоят из жестких ограничений </a:t>
            </a:r>
            <a:r>
              <a:rPr lang="ru-RU" sz="2400" b="1" i="1" dirty="0" smtClean="0">
                <a:solidFill>
                  <a:schemeClr val="bg2">
                    <a:lumMod val="50000"/>
                  </a:schemeClr>
                </a:solidFill>
              </a:rPr>
              <a:t>законов сохранения </a:t>
            </a:r>
            <a:r>
              <a:rPr lang="ru-RU" sz="2400" dirty="0" smtClean="0"/>
              <a:t>экономической материи: нельзя в регионе использовать (продукции, услуг, ресурсов) больше, чем есть, и все что есть должно быть как-то использовано (потеря – тоже форма использования).</a:t>
            </a:r>
            <a:endParaRPr lang="ru-RU" sz="2400" dirty="0"/>
          </a:p>
        </p:txBody>
      </p:sp>
      <p:sp>
        <p:nvSpPr>
          <p:cNvPr id="5" name="TextBox 4"/>
          <p:cNvSpPr txBox="1"/>
          <p:nvPr/>
        </p:nvSpPr>
        <p:spPr>
          <a:xfrm>
            <a:off x="755576" y="4437112"/>
            <a:ext cx="8100392" cy="2308324"/>
          </a:xfrm>
          <a:prstGeom prst="rect">
            <a:avLst/>
          </a:prstGeom>
          <a:noFill/>
        </p:spPr>
        <p:txBody>
          <a:bodyPr wrap="square" rtlCol="0">
            <a:spAutoFit/>
          </a:bodyPr>
          <a:lstStyle/>
          <a:p>
            <a:r>
              <a:rPr lang="ru-RU" sz="2400" dirty="0" smtClean="0"/>
              <a:t>В настоящее время эксплуатируется прикладная модель России в разрезе </a:t>
            </a:r>
            <a:r>
              <a:rPr lang="ru-RU" sz="2400" b="1" i="1" dirty="0" smtClean="0">
                <a:solidFill>
                  <a:schemeClr val="bg2">
                    <a:lumMod val="50000"/>
                  </a:schemeClr>
                </a:solidFill>
              </a:rPr>
              <a:t>9 </a:t>
            </a:r>
            <a:r>
              <a:rPr lang="ru-RU" sz="2400" b="1" i="1" dirty="0" err="1" smtClean="0">
                <a:solidFill>
                  <a:schemeClr val="bg2">
                    <a:lumMod val="50000"/>
                  </a:schemeClr>
                </a:solidFill>
              </a:rPr>
              <a:t>макрорегионов</a:t>
            </a:r>
            <a:r>
              <a:rPr lang="ru-RU" sz="2400" b="1" i="1" dirty="0" smtClean="0">
                <a:solidFill>
                  <a:schemeClr val="bg2">
                    <a:lumMod val="50000"/>
                  </a:schemeClr>
                </a:solidFill>
              </a:rPr>
              <a:t> </a:t>
            </a:r>
            <a:r>
              <a:rPr lang="ru-RU" sz="2400" dirty="0" smtClean="0"/>
              <a:t>(7 федеральных округов – без выделения Северокавказского – с выделением «Тюмени» из Уральского округа и «Байкала» – из Сибирского), </a:t>
            </a:r>
            <a:r>
              <a:rPr lang="ru-RU" sz="2400" b="1" i="1" dirty="0" smtClean="0">
                <a:solidFill>
                  <a:schemeClr val="bg2">
                    <a:lumMod val="50000"/>
                  </a:schemeClr>
                </a:solidFill>
              </a:rPr>
              <a:t>40 видов </a:t>
            </a:r>
            <a:r>
              <a:rPr lang="ru-RU" sz="2400" dirty="0" smtClean="0"/>
              <a:t>экономической деятельности, с «базой» </a:t>
            </a:r>
            <a:r>
              <a:rPr lang="ru-RU" sz="2400" b="1" i="1" dirty="0" smtClean="0">
                <a:solidFill>
                  <a:schemeClr val="bg2">
                    <a:lumMod val="50000"/>
                  </a:schemeClr>
                </a:solidFill>
              </a:rPr>
              <a:t>2010</a:t>
            </a:r>
            <a:r>
              <a:rPr lang="ru-RU" sz="2400" dirty="0" smtClean="0"/>
              <a:t> года и прямой рекурсией на </a:t>
            </a:r>
            <a:r>
              <a:rPr lang="ru-RU" sz="2400" b="1" i="1" dirty="0" smtClean="0">
                <a:solidFill>
                  <a:schemeClr val="bg2">
                    <a:lumMod val="50000"/>
                  </a:schemeClr>
                </a:solidFill>
              </a:rPr>
              <a:t>2020</a:t>
            </a:r>
            <a:r>
              <a:rPr lang="ru-RU" sz="2400" dirty="0" smtClean="0"/>
              <a:t> и </a:t>
            </a:r>
            <a:r>
              <a:rPr lang="ru-RU" sz="2400" b="1" i="1" dirty="0" smtClean="0">
                <a:solidFill>
                  <a:schemeClr val="bg2">
                    <a:lumMod val="50000"/>
                  </a:schemeClr>
                </a:solidFill>
              </a:rPr>
              <a:t>2030</a:t>
            </a:r>
            <a:r>
              <a:rPr lang="ru-RU" sz="2400" dirty="0" smtClean="0"/>
              <a:t> годы.</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88"/>
          <p:cNvPicPr>
            <a:picLocks noChangeAspect="1" noChangeArrowheads="1"/>
          </p:cNvPicPr>
          <p:nvPr/>
        </p:nvPicPr>
        <p:blipFill>
          <a:blip r:embed="rId2" cstate="print"/>
          <a:srcRect/>
          <a:stretch>
            <a:fillRect/>
          </a:stretch>
        </p:blipFill>
        <p:spPr bwMode="auto">
          <a:xfrm>
            <a:off x="0" y="1196752"/>
            <a:ext cx="9144000" cy="4957762"/>
          </a:xfrm>
          <a:prstGeom prst="rect">
            <a:avLst/>
          </a:prstGeom>
          <a:noFill/>
          <a:ln w="9525">
            <a:noFill/>
            <a:miter lim="800000"/>
            <a:headEnd/>
            <a:tailEnd/>
          </a:ln>
        </p:spPr>
      </p:pic>
      <p:sp>
        <p:nvSpPr>
          <p:cNvPr id="23555" name="Text Box 2689"/>
          <p:cNvSpPr txBox="1">
            <a:spLocks noChangeArrowheads="1"/>
          </p:cNvSpPr>
          <p:nvPr/>
        </p:nvSpPr>
        <p:spPr bwMode="auto">
          <a:xfrm>
            <a:off x="395536" y="476672"/>
            <a:ext cx="8064500" cy="457200"/>
          </a:xfrm>
          <a:prstGeom prst="rect">
            <a:avLst/>
          </a:prstGeom>
          <a:noFill/>
          <a:ln w="9525">
            <a:noFill/>
            <a:miter lim="800000"/>
            <a:headEnd/>
            <a:tailEnd/>
          </a:ln>
        </p:spPr>
        <p:txBody>
          <a:bodyPr>
            <a:spAutoFit/>
          </a:bodyPr>
          <a:lstStyle/>
          <a:p>
            <a:pPr>
              <a:spcBef>
                <a:spcPct val="50000"/>
              </a:spcBef>
            </a:pPr>
            <a:r>
              <a:rPr lang="ru-RU" sz="2400" b="1" i="1" dirty="0">
                <a:solidFill>
                  <a:schemeClr val="accent2"/>
                </a:solidFill>
                <a:latin typeface="Calibri" pitchFamily="34" charset="0"/>
              </a:rPr>
              <a:t>Структура </a:t>
            </a:r>
            <a:r>
              <a:rPr lang="ru-RU" sz="2400" b="1" i="1" dirty="0" err="1">
                <a:solidFill>
                  <a:schemeClr val="accent2"/>
                </a:solidFill>
                <a:latin typeface="Calibri" pitchFamily="34" charset="0"/>
              </a:rPr>
              <a:t>многорегиональной</a:t>
            </a:r>
            <a:r>
              <a:rPr lang="ru-RU" sz="2400" b="1" i="1" dirty="0">
                <a:solidFill>
                  <a:schemeClr val="accent2"/>
                </a:solidFill>
                <a:latin typeface="Calibri" pitchFamily="34" charset="0"/>
              </a:rPr>
              <a:t> межотраслевой модели</a:t>
            </a:r>
          </a:p>
        </p:txBody>
      </p:sp>
      <p:sp>
        <p:nvSpPr>
          <p:cNvPr id="4" name="Прямоугольник 3"/>
          <p:cNvSpPr/>
          <p:nvPr/>
        </p:nvSpPr>
        <p:spPr>
          <a:xfrm>
            <a:off x="1691680" y="1196752"/>
            <a:ext cx="935038"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6" name="Прямоугольник 5"/>
          <p:cNvSpPr/>
          <p:nvPr/>
        </p:nvSpPr>
        <p:spPr>
          <a:xfrm>
            <a:off x="2700338" y="1196752"/>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7" name="Прямоугольник 6"/>
          <p:cNvSpPr/>
          <p:nvPr/>
        </p:nvSpPr>
        <p:spPr>
          <a:xfrm>
            <a:off x="3203575" y="1196752"/>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8" name="Прямоугольник 7"/>
          <p:cNvSpPr/>
          <p:nvPr/>
        </p:nvSpPr>
        <p:spPr>
          <a:xfrm>
            <a:off x="4427538" y="1196752"/>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9" name="Прямоугольник 8"/>
          <p:cNvSpPr/>
          <p:nvPr/>
        </p:nvSpPr>
        <p:spPr>
          <a:xfrm>
            <a:off x="4932040" y="1196752"/>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0" name="Прямоугольник 9"/>
          <p:cNvSpPr/>
          <p:nvPr/>
        </p:nvSpPr>
        <p:spPr>
          <a:xfrm>
            <a:off x="5580063" y="1196752"/>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1" name="Прямоугольник 10"/>
          <p:cNvSpPr/>
          <p:nvPr/>
        </p:nvSpPr>
        <p:spPr>
          <a:xfrm>
            <a:off x="6227763" y="1196752"/>
            <a:ext cx="504825"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2" name="Прямоугольник 11"/>
          <p:cNvSpPr/>
          <p:nvPr/>
        </p:nvSpPr>
        <p:spPr>
          <a:xfrm>
            <a:off x="7164388" y="1196752"/>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3" name="Прямоугольник 12"/>
          <p:cNvSpPr/>
          <p:nvPr/>
        </p:nvSpPr>
        <p:spPr>
          <a:xfrm>
            <a:off x="611560" y="1988840"/>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4" name="Прямоугольник 13"/>
          <p:cNvSpPr/>
          <p:nvPr/>
        </p:nvSpPr>
        <p:spPr>
          <a:xfrm>
            <a:off x="611188" y="2420888"/>
            <a:ext cx="504825" cy="64807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5" name="Прямоугольник 14"/>
          <p:cNvSpPr/>
          <p:nvPr/>
        </p:nvSpPr>
        <p:spPr>
          <a:xfrm>
            <a:off x="622193" y="3068960"/>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6" name="Прямоугольник 15"/>
          <p:cNvSpPr/>
          <p:nvPr/>
        </p:nvSpPr>
        <p:spPr>
          <a:xfrm>
            <a:off x="611188" y="3388891"/>
            <a:ext cx="431800" cy="431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7" name="Прямоугольник 16"/>
          <p:cNvSpPr/>
          <p:nvPr/>
        </p:nvSpPr>
        <p:spPr>
          <a:xfrm>
            <a:off x="684213" y="4026330"/>
            <a:ext cx="358775" cy="36036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18" name="Прямоугольник 17"/>
          <p:cNvSpPr/>
          <p:nvPr/>
        </p:nvSpPr>
        <p:spPr>
          <a:xfrm>
            <a:off x="662550" y="4509120"/>
            <a:ext cx="431800" cy="79216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ln>
                <a:solidFill>
                  <a:srgbClr val="FF0000"/>
                </a:solidFill>
              </a:ln>
              <a:noFill/>
            </a:endParaRPr>
          </a:p>
        </p:txBody>
      </p:sp>
      <p:sp>
        <p:nvSpPr>
          <p:cNvPr id="20" name="Номер слайда 19"/>
          <p:cNvSpPr>
            <a:spLocks noGrp="1"/>
          </p:cNvSpPr>
          <p:nvPr>
            <p:ph type="sldNum" sz="quarter" idx="12"/>
          </p:nvPr>
        </p:nvSpPr>
        <p:spPr/>
        <p:txBody>
          <a:bodyPr/>
          <a:lstStyle/>
          <a:p>
            <a:pPr>
              <a:defRPr/>
            </a:pPr>
            <a:fld id="{3351D01F-40A0-4036-8133-1823BF229548}" type="slidenum">
              <a:rPr lang="ru-RU" smtClean="0"/>
              <a:pPr>
                <a:defRPr/>
              </a:pPr>
              <a:t>12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13</a:t>
            </a:fld>
            <a:endParaRPr lang="ru-RU"/>
          </a:p>
        </p:txBody>
      </p:sp>
      <p:sp>
        <p:nvSpPr>
          <p:cNvPr id="4" name="TextBox 3"/>
          <p:cNvSpPr txBox="1"/>
          <p:nvPr/>
        </p:nvSpPr>
        <p:spPr>
          <a:xfrm>
            <a:off x="0" y="620688"/>
            <a:ext cx="9144000" cy="1938992"/>
          </a:xfrm>
          <a:prstGeom prst="rect">
            <a:avLst/>
          </a:prstGeom>
          <a:noFill/>
        </p:spPr>
        <p:txBody>
          <a:bodyPr wrap="square" rtlCol="0">
            <a:spAutoFit/>
          </a:bodyPr>
          <a:lstStyle/>
          <a:p>
            <a:r>
              <a:rPr lang="ru-RU" sz="2400" dirty="0" smtClean="0"/>
              <a:t>Вплоть до настоящего времени ОМММ в прикладных расчетах использовалась как инструмент построения 2-3 вариантов-сценариев развития экономики. Это обеспечивалось введением избыточного количества «настраивающих» ограничений на отдельные переменные (главным образом, объемов производства).</a:t>
            </a:r>
            <a:endParaRPr lang="ru-RU" sz="2400" dirty="0"/>
          </a:p>
        </p:txBody>
      </p:sp>
      <p:sp>
        <p:nvSpPr>
          <p:cNvPr id="5" name="TextBox 4"/>
          <p:cNvSpPr txBox="1"/>
          <p:nvPr/>
        </p:nvSpPr>
        <p:spPr>
          <a:xfrm>
            <a:off x="0" y="2560836"/>
            <a:ext cx="9144000" cy="2308324"/>
          </a:xfrm>
          <a:prstGeom prst="rect">
            <a:avLst/>
          </a:prstGeom>
          <a:noFill/>
        </p:spPr>
        <p:txBody>
          <a:bodyPr wrap="square" rtlCol="0">
            <a:spAutoFit/>
          </a:bodyPr>
          <a:lstStyle/>
          <a:p>
            <a:r>
              <a:rPr lang="ru-RU" sz="2400" dirty="0" smtClean="0"/>
              <a:t>Это – «легкий» путь разработки сценариев развития, исключающий возможность использования модельного аппарата в качестве инструмента анализа широких областей возможных перспектив развития и оценки эффективности (народнохозяйственной) различных вариантов динамики, различных состояний экономической системы.</a:t>
            </a:r>
            <a:endParaRPr lang="ru-RU" sz="2400" dirty="0"/>
          </a:p>
        </p:txBody>
      </p:sp>
      <p:sp>
        <p:nvSpPr>
          <p:cNvPr id="6" name="TextBox 5"/>
          <p:cNvSpPr txBox="1"/>
          <p:nvPr/>
        </p:nvSpPr>
        <p:spPr>
          <a:xfrm>
            <a:off x="323528" y="116632"/>
            <a:ext cx="8388424" cy="584775"/>
          </a:xfrm>
          <a:prstGeom prst="rect">
            <a:avLst/>
          </a:prstGeom>
          <a:noFill/>
        </p:spPr>
        <p:txBody>
          <a:bodyPr wrap="square" rtlCol="0">
            <a:spAutoFit/>
          </a:bodyPr>
          <a:lstStyle/>
          <a:p>
            <a:r>
              <a:rPr lang="ru-RU" sz="3200" b="1" dirty="0" smtClean="0">
                <a:solidFill>
                  <a:schemeClr val="accent6">
                    <a:lumMod val="75000"/>
                  </a:schemeClr>
                </a:solidFill>
              </a:rPr>
              <a:t>Построение сценариев развития</a:t>
            </a:r>
            <a:endParaRPr lang="ru-RU" sz="3200" b="1" dirty="0">
              <a:solidFill>
                <a:schemeClr val="accent6">
                  <a:lumMod val="75000"/>
                </a:schemeClr>
              </a:solidFill>
            </a:endParaRPr>
          </a:p>
        </p:txBody>
      </p:sp>
      <p:sp>
        <p:nvSpPr>
          <p:cNvPr id="7" name="TextBox 6"/>
          <p:cNvSpPr txBox="1"/>
          <p:nvPr/>
        </p:nvSpPr>
        <p:spPr>
          <a:xfrm>
            <a:off x="0" y="4869160"/>
            <a:ext cx="9144000" cy="1938992"/>
          </a:xfrm>
          <a:prstGeom prst="rect">
            <a:avLst/>
          </a:prstGeom>
          <a:noFill/>
        </p:spPr>
        <p:txBody>
          <a:bodyPr wrap="square" rtlCol="0">
            <a:spAutoFit/>
          </a:bodyPr>
          <a:lstStyle/>
          <a:p>
            <a:r>
              <a:rPr lang="ru-RU" sz="2400" dirty="0" smtClean="0"/>
              <a:t>Модель без «настраивающих» ограничений в силу своей линейности генерирует сверхвысокую эластичность решений по входным параметрам. Даже небольшое их изменение может привести к значительным, содержательно необъяснимым изменениям оптимальных планов.</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14</a:t>
            </a:fld>
            <a:endParaRPr lang="ru-RU"/>
          </a:p>
        </p:txBody>
      </p:sp>
      <p:sp>
        <p:nvSpPr>
          <p:cNvPr id="4" name="TextBox 3"/>
          <p:cNvSpPr txBox="1"/>
          <p:nvPr/>
        </p:nvSpPr>
        <p:spPr>
          <a:xfrm>
            <a:off x="0" y="0"/>
            <a:ext cx="9144000" cy="461665"/>
          </a:xfrm>
          <a:prstGeom prst="rect">
            <a:avLst/>
          </a:prstGeom>
          <a:noFill/>
        </p:spPr>
        <p:txBody>
          <a:bodyPr wrap="square" rtlCol="0">
            <a:spAutoFit/>
          </a:bodyPr>
          <a:lstStyle/>
          <a:p>
            <a:r>
              <a:rPr lang="ru-RU" sz="2400" dirty="0" smtClean="0"/>
              <a:t>Теперь в модель введены элементы нелинейности:</a:t>
            </a:r>
            <a:endParaRPr lang="ru-RU" sz="2400" dirty="0"/>
          </a:p>
        </p:txBody>
      </p:sp>
      <p:sp>
        <p:nvSpPr>
          <p:cNvPr id="5" name="TextBox 4"/>
          <p:cNvSpPr txBox="1"/>
          <p:nvPr/>
        </p:nvSpPr>
        <p:spPr>
          <a:xfrm>
            <a:off x="0" y="404664"/>
            <a:ext cx="8892480" cy="2308324"/>
          </a:xfrm>
          <a:prstGeom prst="rect">
            <a:avLst/>
          </a:prstGeom>
          <a:noFill/>
        </p:spPr>
        <p:txBody>
          <a:bodyPr wrap="square" rtlCol="0">
            <a:spAutoFit/>
          </a:bodyPr>
          <a:lstStyle/>
          <a:p>
            <a:r>
              <a:rPr lang="ru-RU" sz="2400" dirty="0" smtClean="0"/>
              <a:t>- падающая эффективность затрат: каждая дополнительная единица прироста производства обеспечивается возрастающими затратами инвестиций (речь идет о расширении производства за счет нового строительства: факт падения эффективности затрат связан с ограниченностью эффективных инвестиционных проектов);</a:t>
            </a:r>
            <a:endParaRPr lang="ru-RU" sz="2400" dirty="0"/>
          </a:p>
        </p:txBody>
      </p:sp>
      <p:sp>
        <p:nvSpPr>
          <p:cNvPr id="6" name="TextBox 5"/>
          <p:cNvSpPr txBox="1"/>
          <p:nvPr/>
        </p:nvSpPr>
        <p:spPr>
          <a:xfrm>
            <a:off x="0" y="2708920"/>
            <a:ext cx="9144000" cy="2308324"/>
          </a:xfrm>
          <a:prstGeom prst="rect">
            <a:avLst/>
          </a:prstGeom>
          <a:noFill/>
        </p:spPr>
        <p:txBody>
          <a:bodyPr wrap="square" rtlCol="0">
            <a:spAutoFit/>
          </a:bodyPr>
          <a:lstStyle/>
          <a:p>
            <a:r>
              <a:rPr lang="ru-RU" sz="2400" dirty="0" smtClean="0"/>
              <a:t>- падающая эффективность сегментов внешнего рынка: каждая дополнительная единица экспорта реализуется по все более низкой цене, а каждая дополнительная единица импорта приобретается по все более высокой цене (Россия – большая страна, поэтому цены мирового рынка в торговле с ней оказываются эластичными по отношению к объемам российского экспорта-импорта).</a:t>
            </a:r>
            <a:endParaRPr lang="ru-RU" sz="2400" dirty="0"/>
          </a:p>
        </p:txBody>
      </p:sp>
      <p:sp>
        <p:nvSpPr>
          <p:cNvPr id="8" name="TextBox 7"/>
          <p:cNvSpPr txBox="1"/>
          <p:nvPr/>
        </p:nvSpPr>
        <p:spPr>
          <a:xfrm>
            <a:off x="0" y="4941168"/>
            <a:ext cx="9144000" cy="1938992"/>
          </a:xfrm>
          <a:prstGeom prst="rect">
            <a:avLst/>
          </a:prstGeom>
          <a:noFill/>
        </p:spPr>
        <p:txBody>
          <a:bodyPr wrap="square" rtlCol="0">
            <a:spAutoFit/>
          </a:bodyPr>
          <a:lstStyle/>
          <a:p>
            <a:r>
              <a:rPr lang="ru-RU" sz="2400" dirty="0" smtClean="0"/>
              <a:t>Благодаря этому модель начинает представлять реальную границу области допустимых планов, и переход от одного сценария развития к другому осуществляется изменением небольшого числа параметров, а не полной перестройкой многих сотен границ на отдельные переменные.</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15</a:t>
            </a:fld>
            <a:endParaRPr lang="ru-RU"/>
          </a:p>
        </p:txBody>
      </p:sp>
      <p:sp>
        <p:nvSpPr>
          <p:cNvPr id="3" name="TextBox 2"/>
          <p:cNvSpPr txBox="1"/>
          <p:nvPr/>
        </p:nvSpPr>
        <p:spPr>
          <a:xfrm>
            <a:off x="251520" y="692696"/>
            <a:ext cx="8316416" cy="1569660"/>
          </a:xfrm>
          <a:prstGeom prst="rect">
            <a:avLst/>
          </a:prstGeom>
          <a:noFill/>
        </p:spPr>
        <p:txBody>
          <a:bodyPr wrap="square" rtlCol="0">
            <a:spAutoFit/>
          </a:bodyPr>
          <a:lstStyle/>
          <a:p>
            <a:r>
              <a:rPr lang="ru-RU" sz="2400" b="1" i="1" dirty="0" smtClean="0">
                <a:solidFill>
                  <a:schemeClr val="bg2">
                    <a:lumMod val="50000"/>
                  </a:schemeClr>
                </a:solidFill>
              </a:rPr>
              <a:t>Оптимум по Парето</a:t>
            </a:r>
            <a:r>
              <a:rPr lang="ru-RU" sz="2400" dirty="0" smtClean="0"/>
              <a:t> – </a:t>
            </a:r>
            <a:r>
              <a:rPr lang="ru-RU" sz="2400" b="1" i="1" dirty="0" err="1" smtClean="0">
                <a:solidFill>
                  <a:schemeClr val="bg2">
                    <a:lumMod val="50000"/>
                  </a:schemeClr>
                </a:solidFill>
              </a:rPr>
              <a:t>парето-множество</a:t>
            </a:r>
            <a:r>
              <a:rPr lang="ru-RU" sz="2400" dirty="0" smtClean="0"/>
              <a:t> – множество решений задачи векторной оптимизации. Это множество таких допустимых состояний векторной цели, которые нельзя улучшить сразу по всем компонентам (отдельным целям).</a:t>
            </a:r>
            <a:endParaRPr lang="ru-RU" sz="2400" dirty="0"/>
          </a:p>
        </p:txBody>
      </p:sp>
      <p:sp>
        <p:nvSpPr>
          <p:cNvPr id="4" name="TextBox 3"/>
          <p:cNvSpPr txBox="1"/>
          <p:nvPr/>
        </p:nvSpPr>
        <p:spPr>
          <a:xfrm>
            <a:off x="323528" y="188640"/>
            <a:ext cx="8388424" cy="584775"/>
          </a:xfrm>
          <a:prstGeom prst="rect">
            <a:avLst/>
          </a:prstGeom>
          <a:noFill/>
        </p:spPr>
        <p:txBody>
          <a:bodyPr wrap="square" rtlCol="0">
            <a:spAutoFit/>
          </a:bodyPr>
          <a:lstStyle/>
          <a:p>
            <a:r>
              <a:rPr lang="ru-RU" sz="3200" b="1" dirty="0" smtClean="0">
                <a:solidFill>
                  <a:schemeClr val="accent6">
                    <a:lumMod val="75000"/>
                  </a:schemeClr>
                </a:solidFill>
              </a:rPr>
              <a:t>Теории с иллюстрациями и комментариями</a:t>
            </a:r>
            <a:endParaRPr lang="ru-RU" sz="3200" b="1" dirty="0">
              <a:solidFill>
                <a:schemeClr val="accent6">
                  <a:lumMod val="75000"/>
                </a:schemeClr>
              </a:solidFill>
            </a:endParaRPr>
          </a:p>
        </p:txBody>
      </p:sp>
      <p:sp>
        <p:nvSpPr>
          <p:cNvPr id="5" name="TextBox 4"/>
          <p:cNvSpPr txBox="1"/>
          <p:nvPr/>
        </p:nvSpPr>
        <p:spPr>
          <a:xfrm>
            <a:off x="827584" y="2276872"/>
            <a:ext cx="8064896" cy="830997"/>
          </a:xfrm>
          <a:prstGeom prst="rect">
            <a:avLst/>
          </a:prstGeom>
          <a:noFill/>
        </p:spPr>
        <p:txBody>
          <a:bodyPr wrap="square" rtlCol="0">
            <a:spAutoFit/>
          </a:bodyPr>
          <a:lstStyle/>
          <a:p>
            <a:r>
              <a:rPr lang="ru-RU" sz="2400" dirty="0" smtClean="0"/>
              <a:t>Для того, чтобы воспользоваться базисными пакетами программ оптимизации, вектор цели надо </a:t>
            </a:r>
            <a:r>
              <a:rPr lang="ru-RU" sz="2400" b="1" i="1" dirty="0" err="1" smtClean="0">
                <a:solidFill>
                  <a:schemeClr val="bg2">
                    <a:lumMod val="50000"/>
                  </a:schemeClr>
                </a:solidFill>
              </a:rPr>
              <a:t>скаляризовать</a:t>
            </a:r>
            <a:r>
              <a:rPr lang="ru-RU" sz="2400" dirty="0" smtClean="0"/>
              <a:t>.</a:t>
            </a:r>
            <a:endParaRPr lang="ru-RU" sz="2400" dirty="0"/>
          </a:p>
        </p:txBody>
      </p:sp>
      <p:graphicFrame>
        <p:nvGraphicFramePr>
          <p:cNvPr id="6" name="Объект 5"/>
          <p:cNvGraphicFramePr>
            <a:graphicFrameLocks noChangeAspect="1"/>
          </p:cNvGraphicFramePr>
          <p:nvPr/>
        </p:nvGraphicFramePr>
        <p:xfrm>
          <a:off x="2528888" y="3026106"/>
          <a:ext cx="1868487" cy="1622425"/>
        </p:xfrm>
        <a:graphic>
          <a:graphicData uri="http://schemas.openxmlformats.org/presentationml/2006/ole">
            <p:oleObj spid="_x0000_s2050" name="Формула" r:id="rId3" imgW="850680" imgH="736560" progId="Equation.3">
              <p:embed/>
            </p:oleObj>
          </a:graphicData>
        </a:graphic>
      </p:graphicFrame>
      <p:sp>
        <p:nvSpPr>
          <p:cNvPr id="9" name="TextBox 8"/>
          <p:cNvSpPr txBox="1"/>
          <p:nvPr/>
        </p:nvSpPr>
        <p:spPr>
          <a:xfrm>
            <a:off x="179512" y="3087803"/>
            <a:ext cx="2376264" cy="1569660"/>
          </a:xfrm>
          <a:prstGeom prst="rect">
            <a:avLst/>
          </a:prstGeom>
          <a:noFill/>
        </p:spPr>
        <p:txBody>
          <a:bodyPr wrap="square" rtlCol="0">
            <a:spAutoFit/>
          </a:bodyPr>
          <a:lstStyle/>
          <a:p>
            <a:r>
              <a:rPr lang="ru-RU" sz="2400" dirty="0" smtClean="0"/>
              <a:t>В нашем случае </a:t>
            </a:r>
            <a:r>
              <a:rPr lang="ru-RU" sz="2400" b="1" i="1" dirty="0" smtClean="0">
                <a:solidFill>
                  <a:schemeClr val="bg2">
                    <a:lumMod val="50000"/>
                  </a:schemeClr>
                </a:solidFill>
              </a:rPr>
              <a:t>векторный критерий</a:t>
            </a:r>
            <a:r>
              <a:rPr lang="ru-RU" sz="2400" dirty="0" smtClean="0"/>
              <a:t> имеет вид:</a:t>
            </a:r>
            <a:endParaRPr lang="ru-RU" sz="2400" dirty="0"/>
          </a:p>
        </p:txBody>
      </p:sp>
      <p:sp>
        <p:nvSpPr>
          <p:cNvPr id="10" name="TextBox 9"/>
          <p:cNvSpPr txBox="1"/>
          <p:nvPr/>
        </p:nvSpPr>
        <p:spPr>
          <a:xfrm>
            <a:off x="4572000" y="3212976"/>
            <a:ext cx="4392488" cy="1200329"/>
          </a:xfrm>
          <a:prstGeom prst="rect">
            <a:avLst/>
          </a:prstGeom>
          <a:noFill/>
        </p:spPr>
        <p:txBody>
          <a:bodyPr wrap="square" rtlCol="0">
            <a:spAutoFit/>
          </a:bodyPr>
          <a:lstStyle/>
          <a:p>
            <a:r>
              <a:rPr lang="ru-RU" sz="2400" dirty="0"/>
              <a:t>г</a:t>
            </a:r>
            <a:r>
              <a:rPr lang="ru-RU" sz="2400" dirty="0" smtClean="0"/>
              <a:t>де </a:t>
            </a:r>
            <a:r>
              <a:rPr lang="en-US" sz="2400" dirty="0" err="1" smtClean="0">
                <a:latin typeface="Times New Roman" pitchFamily="18" charset="0"/>
                <a:ea typeface="Arial Unicode MS" pitchFamily="34" charset="-128"/>
                <a:cs typeface="Times New Roman" pitchFamily="18" charset="0"/>
              </a:rPr>
              <a:t>z</a:t>
            </a:r>
            <a:r>
              <a:rPr lang="en-US" sz="2400" baseline="30000" dirty="0" err="1" smtClean="0">
                <a:latin typeface="Times New Roman" pitchFamily="18" charset="0"/>
                <a:ea typeface="Arial Unicode MS" pitchFamily="34" charset="-128"/>
                <a:cs typeface="Times New Roman" pitchFamily="18" charset="0"/>
              </a:rPr>
              <a:t>r</a:t>
            </a:r>
            <a:r>
              <a:rPr lang="en-US" sz="2400" dirty="0" smtClean="0">
                <a:latin typeface="Times New Roman" pitchFamily="18" charset="0"/>
                <a:ea typeface="Arial Unicode MS" pitchFamily="34" charset="-128"/>
                <a:cs typeface="Times New Roman" pitchFamily="18" charset="0"/>
              </a:rPr>
              <a:t> – </a:t>
            </a:r>
            <a:r>
              <a:rPr lang="ru-RU" sz="2400" dirty="0" smtClean="0">
                <a:ea typeface="Arial Unicode MS" pitchFamily="34" charset="-128"/>
                <a:cs typeface="Times New Roman" pitchFamily="18" charset="0"/>
              </a:rPr>
              <a:t>потребление (домашних хозяйств и государства),</a:t>
            </a:r>
          </a:p>
          <a:p>
            <a:r>
              <a:rPr lang="en-US" sz="2400" dirty="0" smtClean="0">
                <a:latin typeface="Times New Roman" pitchFamily="18" charset="0"/>
                <a:ea typeface="Arial Unicode MS" pitchFamily="34" charset="-128"/>
                <a:cs typeface="Times New Roman" pitchFamily="18" charset="0"/>
              </a:rPr>
              <a:t>m</a:t>
            </a:r>
            <a:r>
              <a:rPr lang="en-US" sz="2400" dirty="0" smtClean="0">
                <a:ea typeface="Arial Unicode MS" pitchFamily="34" charset="-128"/>
                <a:cs typeface="Times New Roman" pitchFamily="18" charset="0"/>
              </a:rPr>
              <a:t> – </a:t>
            </a:r>
            <a:r>
              <a:rPr lang="ru-RU" sz="2400" dirty="0" smtClean="0">
                <a:ea typeface="Arial Unicode MS" pitchFamily="34" charset="-128"/>
                <a:cs typeface="Times New Roman" pitchFamily="18" charset="0"/>
              </a:rPr>
              <a:t>количество регионов</a:t>
            </a:r>
            <a:r>
              <a:rPr lang="ru-RU" sz="2400" dirty="0">
                <a:ea typeface="Arial Unicode MS" pitchFamily="34" charset="-128"/>
                <a:cs typeface="Times New Roman" pitchFamily="18" charset="0"/>
              </a:rPr>
              <a:t>.</a:t>
            </a:r>
          </a:p>
        </p:txBody>
      </p:sp>
      <p:sp>
        <p:nvSpPr>
          <p:cNvPr id="11" name="TextBox 10"/>
          <p:cNvSpPr txBox="1"/>
          <p:nvPr/>
        </p:nvSpPr>
        <p:spPr>
          <a:xfrm>
            <a:off x="0" y="4650713"/>
            <a:ext cx="3456384" cy="1938992"/>
          </a:xfrm>
          <a:prstGeom prst="rect">
            <a:avLst/>
          </a:prstGeom>
          <a:noFill/>
        </p:spPr>
        <p:txBody>
          <a:bodyPr wrap="square" rtlCol="0">
            <a:spAutoFit/>
          </a:bodyPr>
          <a:lstStyle/>
          <a:p>
            <a:r>
              <a:rPr lang="ru-RU" sz="2400" dirty="0" smtClean="0"/>
              <a:t>Он </a:t>
            </a:r>
            <a:r>
              <a:rPr lang="ru-RU" sz="2400" dirty="0" err="1" smtClean="0"/>
              <a:t>скаляризуется</a:t>
            </a:r>
            <a:r>
              <a:rPr lang="ru-RU" sz="2400" dirty="0" smtClean="0"/>
              <a:t> (в ОМММ) заданным вектором (</a:t>
            </a:r>
            <a:r>
              <a:rPr lang="ru-RU" sz="2400" b="1" i="1" dirty="0" smtClean="0">
                <a:solidFill>
                  <a:schemeClr val="bg2">
                    <a:lumMod val="50000"/>
                  </a:schemeClr>
                </a:solidFill>
              </a:rPr>
              <a:t>лучом</a:t>
            </a:r>
            <a:r>
              <a:rPr lang="ru-RU" sz="2400" dirty="0" smtClean="0"/>
              <a:t>) территориальной структуры потребления:</a:t>
            </a:r>
            <a:endParaRPr lang="ru-RU" sz="2400" dirty="0"/>
          </a:p>
        </p:txBody>
      </p:sp>
      <p:graphicFrame>
        <p:nvGraphicFramePr>
          <p:cNvPr id="12" name="Объект 11"/>
          <p:cNvGraphicFramePr>
            <a:graphicFrameLocks noChangeAspect="1"/>
          </p:cNvGraphicFramePr>
          <p:nvPr/>
        </p:nvGraphicFramePr>
        <p:xfrm>
          <a:off x="3535363" y="4797425"/>
          <a:ext cx="828675" cy="1655763"/>
        </p:xfrm>
        <a:graphic>
          <a:graphicData uri="http://schemas.openxmlformats.org/presentationml/2006/ole">
            <p:oleObj spid="_x0000_s2051" name="Формула" r:id="rId4" imgW="368280" imgH="736560" progId="Equation.3">
              <p:embed/>
            </p:oleObj>
          </a:graphicData>
        </a:graphic>
      </p:graphicFrame>
      <p:sp>
        <p:nvSpPr>
          <p:cNvPr id="13" name="TextBox 12"/>
          <p:cNvSpPr txBox="1"/>
          <p:nvPr/>
        </p:nvSpPr>
        <p:spPr>
          <a:xfrm>
            <a:off x="4499992" y="4797152"/>
            <a:ext cx="1368152" cy="461665"/>
          </a:xfrm>
          <a:prstGeom prst="rect">
            <a:avLst/>
          </a:prstGeom>
          <a:noFill/>
        </p:spPr>
        <p:txBody>
          <a:bodyPr wrap="square" rtlCol="0">
            <a:spAutoFit/>
          </a:bodyPr>
          <a:lstStyle/>
          <a:p>
            <a:r>
              <a:rPr lang="ru-RU" sz="2400" dirty="0" smtClean="0"/>
              <a:t>Так, что</a:t>
            </a:r>
            <a:endParaRPr lang="ru-RU" sz="2400" dirty="0"/>
          </a:p>
        </p:txBody>
      </p:sp>
      <p:graphicFrame>
        <p:nvGraphicFramePr>
          <p:cNvPr id="14" name="Объект 13"/>
          <p:cNvGraphicFramePr>
            <a:graphicFrameLocks noChangeAspect="1"/>
          </p:cNvGraphicFramePr>
          <p:nvPr/>
        </p:nvGraphicFramePr>
        <p:xfrm>
          <a:off x="5867400" y="4483100"/>
          <a:ext cx="2698750" cy="917575"/>
        </p:xfrm>
        <a:graphic>
          <a:graphicData uri="http://schemas.openxmlformats.org/presentationml/2006/ole">
            <p:oleObj spid="_x0000_s2052" name="Формула" r:id="rId5" imgW="1307880" imgH="444240" progId="Equation.3">
              <p:embed/>
            </p:oleObj>
          </a:graphicData>
        </a:graphic>
      </p:graphicFrame>
      <p:sp>
        <p:nvSpPr>
          <p:cNvPr id="15" name="TextBox 14"/>
          <p:cNvSpPr txBox="1"/>
          <p:nvPr/>
        </p:nvSpPr>
        <p:spPr>
          <a:xfrm>
            <a:off x="6335688" y="5445224"/>
            <a:ext cx="2808312" cy="1200329"/>
          </a:xfrm>
          <a:prstGeom prst="rect">
            <a:avLst/>
          </a:prstGeom>
          <a:noFill/>
        </p:spPr>
        <p:txBody>
          <a:bodyPr wrap="square" rtlCol="0">
            <a:spAutoFit/>
          </a:bodyPr>
          <a:lstStyle/>
          <a:p>
            <a:r>
              <a:rPr lang="ru-RU" sz="2400" dirty="0" smtClean="0"/>
              <a:t>где </a:t>
            </a:r>
            <a:r>
              <a:rPr lang="en-US" sz="2400" dirty="0" smtClean="0">
                <a:latin typeface="Times New Roman" pitchFamily="18" charset="0"/>
                <a:cs typeface="Times New Roman" pitchFamily="18" charset="0"/>
              </a:rPr>
              <a:t>z</a:t>
            </a:r>
            <a:r>
              <a:rPr lang="ru-RU" sz="2400" dirty="0" smtClean="0"/>
              <a:t> – суммарное по всем регионам потребление</a:t>
            </a:r>
            <a:endParaRPr lang="ru-RU" sz="2400" dirty="0"/>
          </a:p>
        </p:txBody>
      </p:sp>
      <p:graphicFrame>
        <p:nvGraphicFramePr>
          <p:cNvPr id="16" name="Объект 15"/>
          <p:cNvGraphicFramePr>
            <a:graphicFrameLocks noChangeAspect="1"/>
          </p:cNvGraphicFramePr>
          <p:nvPr/>
        </p:nvGraphicFramePr>
        <p:xfrm>
          <a:off x="4572000" y="5517232"/>
          <a:ext cx="1512169" cy="972108"/>
        </p:xfrm>
        <a:graphic>
          <a:graphicData uri="http://schemas.openxmlformats.org/presentationml/2006/ole">
            <p:oleObj spid="_x0000_s2053" name="Формула" r:id="rId6" imgW="71100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16</a:t>
            </a:fld>
            <a:endParaRPr lang="ru-RU"/>
          </a:p>
        </p:txBody>
      </p:sp>
      <p:sp>
        <p:nvSpPr>
          <p:cNvPr id="3" name="TextBox 2"/>
          <p:cNvSpPr txBox="1"/>
          <p:nvPr/>
        </p:nvSpPr>
        <p:spPr>
          <a:xfrm>
            <a:off x="0" y="188640"/>
            <a:ext cx="9144000" cy="1200329"/>
          </a:xfrm>
          <a:prstGeom prst="rect">
            <a:avLst/>
          </a:prstGeom>
          <a:noFill/>
        </p:spPr>
        <p:txBody>
          <a:bodyPr wrap="square" rtlCol="0">
            <a:spAutoFit/>
          </a:bodyPr>
          <a:lstStyle/>
          <a:p>
            <a:r>
              <a:rPr lang="ru-RU" sz="2400" dirty="0" smtClean="0"/>
              <a:t>«Восстановить» всю </a:t>
            </a:r>
            <a:r>
              <a:rPr lang="ru-RU" sz="2400" b="1" i="1" dirty="0" err="1" smtClean="0">
                <a:solidFill>
                  <a:schemeClr val="bg2">
                    <a:lumMod val="50000"/>
                  </a:schemeClr>
                </a:solidFill>
              </a:rPr>
              <a:t>парето-границу</a:t>
            </a:r>
            <a:r>
              <a:rPr lang="ru-RU" sz="2400" dirty="0" smtClean="0"/>
              <a:t> можно, получив решения большой серии ОМММ при меняющемся луче структуры потребления.</a:t>
            </a:r>
            <a:endParaRPr lang="ru-RU" sz="2400" dirty="0"/>
          </a:p>
        </p:txBody>
      </p:sp>
      <p:sp>
        <p:nvSpPr>
          <p:cNvPr id="4" name="TextBox 3"/>
          <p:cNvSpPr txBox="1"/>
          <p:nvPr/>
        </p:nvSpPr>
        <p:spPr>
          <a:xfrm>
            <a:off x="0" y="1412776"/>
            <a:ext cx="9144000" cy="2677656"/>
          </a:xfrm>
          <a:prstGeom prst="rect">
            <a:avLst/>
          </a:prstGeom>
          <a:noFill/>
        </p:spPr>
        <p:txBody>
          <a:bodyPr wrap="square" rtlCol="0">
            <a:spAutoFit/>
          </a:bodyPr>
          <a:lstStyle/>
          <a:p>
            <a:r>
              <a:rPr lang="ru-RU" sz="2400" dirty="0" smtClean="0"/>
              <a:t>Для иллюстрации различных положений теории экономического взаимодействия регионов здесь будет использоваться </a:t>
            </a:r>
            <a:r>
              <a:rPr lang="ru-RU" sz="2400" b="1" i="1" dirty="0" smtClean="0">
                <a:solidFill>
                  <a:schemeClr val="bg2">
                    <a:lumMod val="50000"/>
                  </a:schemeClr>
                </a:solidFill>
              </a:rPr>
              <a:t>малоразмерный условный пример </a:t>
            </a:r>
            <a:r>
              <a:rPr lang="ru-RU" sz="2400" dirty="0" smtClean="0"/>
              <a:t>3-региональной 5-отраслевой системы с двумя (из пяти) транспортабельными продуктами (предполагается, что эти регионы расположены «в линейку» с запада на восток, так, что1-й и 3-й регионы не граничат друг с другом, и что имеется два внешних рынка – западный и восточный).</a:t>
            </a:r>
            <a:endParaRPr lang="ru-RU" sz="2400" dirty="0"/>
          </a:p>
        </p:txBody>
      </p:sp>
      <p:sp>
        <p:nvSpPr>
          <p:cNvPr id="5" name="TextBox 4"/>
          <p:cNvSpPr txBox="1"/>
          <p:nvPr/>
        </p:nvSpPr>
        <p:spPr>
          <a:xfrm>
            <a:off x="0" y="4149080"/>
            <a:ext cx="9144000" cy="1569660"/>
          </a:xfrm>
          <a:prstGeom prst="rect">
            <a:avLst/>
          </a:prstGeom>
          <a:noFill/>
        </p:spPr>
        <p:txBody>
          <a:bodyPr wrap="square" rtlCol="0">
            <a:spAutoFit/>
          </a:bodyPr>
          <a:lstStyle/>
          <a:p>
            <a:r>
              <a:rPr lang="ru-RU" sz="2400" dirty="0" smtClean="0"/>
              <a:t>При поиске особых состояний на </a:t>
            </a:r>
            <a:r>
              <a:rPr lang="ru-RU" sz="2400" dirty="0" err="1" smtClean="0"/>
              <a:t>парето-границе</a:t>
            </a:r>
            <a:r>
              <a:rPr lang="ru-RU" sz="2400" dirty="0" smtClean="0"/>
              <a:t> расчеты по этому условному примеру проводились во всех узлах </a:t>
            </a:r>
            <a:r>
              <a:rPr lang="ru-RU" sz="2400" b="1" i="1" dirty="0" smtClean="0">
                <a:solidFill>
                  <a:schemeClr val="bg2">
                    <a:lumMod val="50000"/>
                  </a:schemeClr>
                </a:solidFill>
              </a:rPr>
              <a:t>аппроксимирующей сетки</a:t>
            </a:r>
            <a:r>
              <a:rPr lang="ru-RU" sz="2400" dirty="0" smtClean="0"/>
              <a:t>, «покрывающей» всю </a:t>
            </a:r>
            <a:r>
              <a:rPr lang="ru-RU" sz="2400" dirty="0" err="1" smtClean="0"/>
              <a:t>парето-границу</a:t>
            </a:r>
            <a:r>
              <a:rPr lang="ru-RU" sz="2400" dirty="0" smtClean="0"/>
              <a:t>. При приближении к искомым особым состояниям сетка детализировалась.</a:t>
            </a:r>
            <a:endParaRPr lang="ru-RU" sz="2400" dirty="0"/>
          </a:p>
        </p:txBody>
      </p:sp>
      <p:sp>
        <p:nvSpPr>
          <p:cNvPr id="6" name="TextBox 5"/>
          <p:cNvSpPr txBox="1"/>
          <p:nvPr/>
        </p:nvSpPr>
        <p:spPr>
          <a:xfrm>
            <a:off x="0" y="5877272"/>
            <a:ext cx="9144000" cy="830997"/>
          </a:xfrm>
          <a:prstGeom prst="rect">
            <a:avLst/>
          </a:prstGeom>
          <a:noFill/>
        </p:spPr>
        <p:txBody>
          <a:bodyPr wrap="square" rtlCol="0">
            <a:spAutoFit/>
          </a:bodyPr>
          <a:lstStyle/>
          <a:p>
            <a:r>
              <a:rPr lang="ru-RU" sz="2400" dirty="0" smtClean="0"/>
              <a:t>Приводимые ниже иллюстрации представляют результаты расчетов по условному примеру 3×5 в несколько </a:t>
            </a:r>
            <a:r>
              <a:rPr lang="ru-RU" sz="2400" b="1" i="1" dirty="0" smtClean="0">
                <a:solidFill>
                  <a:schemeClr val="bg2">
                    <a:lumMod val="50000"/>
                  </a:schemeClr>
                </a:solidFill>
              </a:rPr>
              <a:t>стилизованном</a:t>
            </a:r>
            <a:r>
              <a:rPr lang="ru-RU" sz="2400" dirty="0" smtClean="0"/>
              <a:t> виде.</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17</a:t>
            </a:fld>
            <a:endParaRPr lang="ru-RU"/>
          </a:p>
        </p:txBody>
      </p:sp>
      <p:grpSp>
        <p:nvGrpSpPr>
          <p:cNvPr id="3" name="Группа 2"/>
          <p:cNvGrpSpPr/>
          <p:nvPr/>
        </p:nvGrpSpPr>
        <p:grpSpPr>
          <a:xfrm>
            <a:off x="1259632" y="476672"/>
            <a:ext cx="5631544" cy="4259956"/>
            <a:chOff x="66" y="247648"/>
            <a:chExt cx="9089959" cy="6240468"/>
          </a:xfrm>
        </p:grpSpPr>
        <p:sp>
          <p:nvSpPr>
            <p:cNvPr id="4" name="Text Box 2"/>
            <p:cNvSpPr txBox="1">
              <a:spLocks noChangeArrowheads="1"/>
            </p:cNvSpPr>
            <p:nvPr/>
          </p:nvSpPr>
          <p:spPr bwMode="auto">
            <a:xfrm>
              <a:off x="66" y="402346"/>
              <a:ext cx="5927688" cy="1217339"/>
            </a:xfrm>
            <a:prstGeom prst="rect">
              <a:avLst/>
            </a:prstGeom>
            <a:noFill/>
            <a:ln w="3175">
              <a:noFill/>
              <a:miter lim="800000"/>
              <a:headEnd/>
              <a:tailEnd/>
            </a:ln>
            <a:effectLst/>
          </p:spPr>
          <p:txBody>
            <a:bodyPr wrap="square">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sz="2400" dirty="0" smtClean="0"/>
                <a:t>Парето-граница 3-региональной системы:</a:t>
              </a:r>
              <a:endParaRPr lang="ru-RU" sz="2400" dirty="0"/>
            </a:p>
          </p:txBody>
        </p:sp>
        <p:grpSp>
          <p:nvGrpSpPr>
            <p:cNvPr id="5" name="Group 3"/>
            <p:cNvGrpSpPr>
              <a:grpSpLocks/>
            </p:cNvGrpSpPr>
            <p:nvPr/>
          </p:nvGrpSpPr>
          <p:grpSpPr bwMode="auto">
            <a:xfrm>
              <a:off x="53975" y="1952626"/>
              <a:ext cx="5616575" cy="4535490"/>
              <a:chOff x="249" y="845"/>
              <a:chExt cx="3538" cy="2857"/>
            </a:xfrm>
          </p:grpSpPr>
          <p:sp>
            <p:nvSpPr>
              <p:cNvPr id="24" name="Line 4"/>
              <p:cNvSpPr>
                <a:spLocks noChangeShapeType="1"/>
              </p:cNvSpPr>
              <p:nvPr/>
            </p:nvSpPr>
            <p:spPr bwMode="auto">
              <a:xfrm flipH="1">
                <a:off x="249" y="3339"/>
                <a:ext cx="590" cy="363"/>
              </a:xfrm>
              <a:prstGeom prst="line">
                <a:avLst/>
              </a:prstGeom>
              <a:noFill/>
              <a:ln w="3175">
                <a:solidFill>
                  <a:schemeClr val="tx1"/>
                </a:solidFill>
                <a:round/>
                <a:headEnd/>
                <a:tailEnd type="triangl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5" name="Line 5"/>
              <p:cNvSpPr>
                <a:spLocks noChangeShapeType="1"/>
              </p:cNvSpPr>
              <p:nvPr/>
            </p:nvSpPr>
            <p:spPr bwMode="auto">
              <a:xfrm flipV="1">
                <a:off x="839" y="2750"/>
                <a:ext cx="952" cy="589"/>
              </a:xfrm>
              <a:prstGeom prst="line">
                <a:avLst/>
              </a:prstGeom>
              <a:noFill/>
              <a:ln w="3175">
                <a:solidFill>
                  <a:srgbClr val="B2B2B2"/>
                </a:solidFill>
                <a:prstDash val="dash"/>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6" name="Line 6"/>
              <p:cNvSpPr>
                <a:spLocks noChangeShapeType="1"/>
              </p:cNvSpPr>
              <p:nvPr/>
            </p:nvSpPr>
            <p:spPr bwMode="auto">
              <a:xfrm>
                <a:off x="1791" y="2750"/>
                <a:ext cx="1588" cy="0"/>
              </a:xfrm>
              <a:prstGeom prst="line">
                <a:avLst/>
              </a:prstGeom>
              <a:noFill/>
              <a:ln w="3175">
                <a:solidFill>
                  <a:srgbClr val="B2B2B2"/>
                </a:solidFill>
                <a:prstDash val="dash"/>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7" name="Line 7"/>
              <p:cNvSpPr>
                <a:spLocks noChangeShapeType="1"/>
              </p:cNvSpPr>
              <p:nvPr/>
            </p:nvSpPr>
            <p:spPr bwMode="auto">
              <a:xfrm>
                <a:off x="3379" y="2750"/>
                <a:ext cx="408" cy="0"/>
              </a:xfrm>
              <a:prstGeom prst="line">
                <a:avLst/>
              </a:prstGeom>
              <a:noFill/>
              <a:ln w="3175">
                <a:solidFill>
                  <a:schemeClr val="tx1"/>
                </a:solidFill>
                <a:round/>
                <a:headEnd/>
                <a:tailEnd type="triangl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8" name="Line 8"/>
              <p:cNvSpPr>
                <a:spLocks noChangeShapeType="1"/>
              </p:cNvSpPr>
              <p:nvPr/>
            </p:nvSpPr>
            <p:spPr bwMode="auto">
              <a:xfrm flipV="1">
                <a:off x="1791" y="1207"/>
                <a:ext cx="0" cy="1543"/>
              </a:xfrm>
              <a:prstGeom prst="line">
                <a:avLst/>
              </a:prstGeom>
              <a:noFill/>
              <a:ln w="3175">
                <a:solidFill>
                  <a:srgbClr val="B2B2B2"/>
                </a:solidFill>
                <a:prstDash val="dash"/>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9" name="Line 9"/>
              <p:cNvSpPr>
                <a:spLocks noChangeShapeType="1"/>
              </p:cNvSpPr>
              <p:nvPr/>
            </p:nvSpPr>
            <p:spPr bwMode="auto">
              <a:xfrm flipV="1">
                <a:off x="1791" y="845"/>
                <a:ext cx="0" cy="408"/>
              </a:xfrm>
              <a:prstGeom prst="line">
                <a:avLst/>
              </a:prstGeom>
              <a:noFill/>
              <a:ln w="3175">
                <a:solidFill>
                  <a:schemeClr val="tx1"/>
                </a:solidFill>
                <a:round/>
                <a:headEnd/>
                <a:tailEnd type="triangl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0" name="Freeform 10"/>
              <p:cNvSpPr>
                <a:spLocks/>
              </p:cNvSpPr>
              <p:nvPr/>
            </p:nvSpPr>
            <p:spPr bwMode="auto">
              <a:xfrm>
                <a:off x="839" y="1389"/>
                <a:ext cx="590" cy="1633"/>
              </a:xfrm>
              <a:custGeom>
                <a:avLst/>
                <a:gdLst/>
                <a:ahLst/>
                <a:cxnLst>
                  <a:cxn ang="0">
                    <a:pos x="590" y="0"/>
                  </a:cxn>
                  <a:cxn ang="0">
                    <a:pos x="159" y="771"/>
                  </a:cxn>
                  <a:cxn ang="0">
                    <a:pos x="0" y="1633"/>
                  </a:cxn>
                </a:cxnLst>
                <a:rect l="0" t="0" r="r" b="b"/>
                <a:pathLst>
                  <a:path w="590" h="1633">
                    <a:moveTo>
                      <a:pt x="590" y="0"/>
                    </a:moveTo>
                    <a:cubicBezTo>
                      <a:pt x="518" y="129"/>
                      <a:pt x="257" y="499"/>
                      <a:pt x="159" y="771"/>
                    </a:cubicBezTo>
                    <a:cubicBezTo>
                      <a:pt x="61" y="1043"/>
                      <a:pt x="33" y="1454"/>
                      <a:pt x="0" y="1633"/>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1" name="Freeform 11"/>
              <p:cNvSpPr>
                <a:spLocks/>
              </p:cNvSpPr>
              <p:nvPr/>
            </p:nvSpPr>
            <p:spPr bwMode="auto">
              <a:xfrm>
                <a:off x="1468" y="1374"/>
                <a:ext cx="590" cy="1633"/>
              </a:xfrm>
              <a:custGeom>
                <a:avLst/>
                <a:gdLst/>
                <a:ahLst/>
                <a:cxnLst>
                  <a:cxn ang="0">
                    <a:pos x="590" y="0"/>
                  </a:cxn>
                  <a:cxn ang="0">
                    <a:pos x="159" y="771"/>
                  </a:cxn>
                  <a:cxn ang="0">
                    <a:pos x="0" y="1633"/>
                  </a:cxn>
                </a:cxnLst>
                <a:rect l="0" t="0" r="r" b="b"/>
                <a:pathLst>
                  <a:path w="590" h="1633">
                    <a:moveTo>
                      <a:pt x="590" y="0"/>
                    </a:moveTo>
                    <a:cubicBezTo>
                      <a:pt x="518" y="129"/>
                      <a:pt x="257" y="499"/>
                      <a:pt x="159" y="771"/>
                    </a:cubicBezTo>
                    <a:cubicBezTo>
                      <a:pt x="61" y="1043"/>
                      <a:pt x="33" y="1454"/>
                      <a:pt x="0" y="1633"/>
                    </a:cubicBezTo>
                  </a:path>
                </a:pathLst>
              </a:custGeom>
              <a:noFill/>
              <a:ln w="3175" cmpd="sng">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2" name="Line 12"/>
              <p:cNvSpPr>
                <a:spLocks noChangeShapeType="1"/>
              </p:cNvSpPr>
              <p:nvPr/>
            </p:nvSpPr>
            <p:spPr bwMode="auto">
              <a:xfrm flipH="1" flipV="1">
                <a:off x="1429" y="1389"/>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3" name="Line 13"/>
              <p:cNvSpPr>
                <a:spLocks noChangeShapeType="1"/>
              </p:cNvSpPr>
              <p:nvPr/>
            </p:nvSpPr>
            <p:spPr bwMode="auto">
              <a:xfrm flipH="1">
                <a:off x="838" y="2996"/>
                <a:ext cx="636" cy="3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4" name="Line 14"/>
              <p:cNvSpPr>
                <a:spLocks noChangeShapeType="1"/>
              </p:cNvSpPr>
              <p:nvPr/>
            </p:nvSpPr>
            <p:spPr bwMode="auto">
              <a:xfrm flipV="1">
                <a:off x="1429" y="1207"/>
                <a:ext cx="362" cy="182"/>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5" name="Line 15"/>
              <p:cNvSpPr>
                <a:spLocks noChangeShapeType="1"/>
              </p:cNvSpPr>
              <p:nvPr/>
            </p:nvSpPr>
            <p:spPr bwMode="auto">
              <a:xfrm flipV="1">
                <a:off x="2064" y="1207"/>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6" name="Line 16"/>
              <p:cNvSpPr>
                <a:spLocks noChangeShapeType="1"/>
              </p:cNvSpPr>
              <p:nvPr/>
            </p:nvSpPr>
            <p:spPr bwMode="auto">
              <a:xfrm>
                <a:off x="1791" y="1207"/>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7" name="Line 17"/>
              <p:cNvSpPr>
                <a:spLocks noChangeShapeType="1"/>
              </p:cNvSpPr>
              <p:nvPr/>
            </p:nvSpPr>
            <p:spPr bwMode="auto">
              <a:xfrm>
                <a:off x="839" y="3022"/>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8" name="Line 18"/>
              <p:cNvSpPr>
                <a:spLocks noChangeShapeType="1"/>
              </p:cNvSpPr>
              <p:nvPr/>
            </p:nvSpPr>
            <p:spPr bwMode="auto">
              <a:xfrm>
                <a:off x="1474" y="2992"/>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9" name="Line 19"/>
              <p:cNvSpPr>
                <a:spLocks noChangeShapeType="1"/>
              </p:cNvSpPr>
              <p:nvPr/>
            </p:nvSpPr>
            <p:spPr bwMode="auto">
              <a:xfrm flipH="1">
                <a:off x="829" y="3304"/>
                <a:ext cx="636" cy="3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0" name="Freeform 20"/>
              <p:cNvSpPr>
                <a:spLocks/>
              </p:cNvSpPr>
              <p:nvPr/>
            </p:nvSpPr>
            <p:spPr bwMode="auto">
              <a:xfrm>
                <a:off x="2064" y="1389"/>
                <a:ext cx="931" cy="1232"/>
              </a:xfrm>
              <a:custGeom>
                <a:avLst/>
                <a:gdLst/>
                <a:ahLst/>
                <a:cxnLst>
                  <a:cxn ang="0">
                    <a:pos x="0" y="0"/>
                  </a:cxn>
                  <a:cxn ang="0">
                    <a:pos x="614" y="589"/>
                  </a:cxn>
                  <a:cxn ang="0">
                    <a:pos x="931" y="1232"/>
                  </a:cxn>
                </a:cxnLst>
                <a:rect l="0" t="0" r="r" b="b"/>
                <a:pathLst>
                  <a:path w="931" h="1232">
                    <a:moveTo>
                      <a:pt x="0" y="0"/>
                    </a:moveTo>
                    <a:cubicBezTo>
                      <a:pt x="102" y="98"/>
                      <a:pt x="459" y="384"/>
                      <a:pt x="614" y="589"/>
                    </a:cubicBezTo>
                    <a:cubicBezTo>
                      <a:pt x="769" y="794"/>
                      <a:pt x="865" y="1098"/>
                      <a:pt x="931" y="1232"/>
                    </a:cubicBezTo>
                  </a:path>
                </a:pathLst>
              </a:custGeom>
              <a:noFill/>
              <a:ln w="3175" cmpd="sng">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1" name="Line 21"/>
              <p:cNvSpPr>
                <a:spLocks noChangeShapeType="1"/>
              </p:cNvSpPr>
              <p:nvPr/>
            </p:nvSpPr>
            <p:spPr bwMode="auto">
              <a:xfrm flipV="1">
                <a:off x="3006" y="2478"/>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2" name="Freeform 22"/>
              <p:cNvSpPr>
                <a:spLocks/>
              </p:cNvSpPr>
              <p:nvPr/>
            </p:nvSpPr>
            <p:spPr bwMode="auto">
              <a:xfrm>
                <a:off x="2426" y="1213"/>
                <a:ext cx="944" cy="1264"/>
              </a:xfrm>
              <a:custGeom>
                <a:avLst/>
                <a:gdLst/>
                <a:ahLst/>
                <a:cxnLst>
                  <a:cxn ang="0">
                    <a:pos x="0" y="0"/>
                  </a:cxn>
                  <a:cxn ang="0">
                    <a:pos x="614" y="589"/>
                  </a:cxn>
                  <a:cxn ang="0">
                    <a:pos x="944" y="1264"/>
                  </a:cxn>
                </a:cxnLst>
                <a:rect l="0" t="0" r="r" b="b"/>
                <a:pathLst>
                  <a:path w="944" h="1264">
                    <a:moveTo>
                      <a:pt x="0" y="0"/>
                    </a:moveTo>
                    <a:cubicBezTo>
                      <a:pt x="102" y="98"/>
                      <a:pt x="457" y="378"/>
                      <a:pt x="614" y="589"/>
                    </a:cubicBezTo>
                    <a:cubicBezTo>
                      <a:pt x="771" y="800"/>
                      <a:pt x="875" y="1123"/>
                      <a:pt x="944" y="1264"/>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3" name="Freeform 23"/>
              <p:cNvSpPr>
                <a:spLocks/>
              </p:cNvSpPr>
              <p:nvPr/>
            </p:nvSpPr>
            <p:spPr bwMode="auto">
              <a:xfrm>
                <a:off x="3370" y="2467"/>
                <a:ext cx="10" cy="283"/>
              </a:xfrm>
              <a:custGeom>
                <a:avLst/>
                <a:gdLst/>
                <a:ahLst/>
                <a:cxnLst>
                  <a:cxn ang="0">
                    <a:pos x="0" y="0"/>
                  </a:cxn>
                  <a:cxn ang="0">
                    <a:pos x="10" y="283"/>
                  </a:cxn>
                </a:cxnLst>
                <a:rect l="0" t="0" r="r" b="b"/>
                <a:pathLst>
                  <a:path w="10" h="283">
                    <a:moveTo>
                      <a:pt x="0" y="0"/>
                    </a:moveTo>
                    <a:lnTo>
                      <a:pt x="10" y="283"/>
                    </a:ln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4" name="Line 24"/>
              <p:cNvSpPr>
                <a:spLocks noChangeShapeType="1"/>
              </p:cNvSpPr>
              <p:nvPr/>
            </p:nvSpPr>
            <p:spPr bwMode="auto">
              <a:xfrm flipV="1">
                <a:off x="3006" y="2750"/>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5" name="Freeform 25"/>
              <p:cNvSpPr>
                <a:spLocks/>
              </p:cNvSpPr>
              <p:nvPr/>
            </p:nvSpPr>
            <p:spPr bwMode="auto">
              <a:xfrm>
                <a:off x="1478" y="2650"/>
                <a:ext cx="1527" cy="345"/>
              </a:xfrm>
              <a:custGeom>
                <a:avLst/>
                <a:gdLst/>
                <a:ahLst/>
                <a:cxnLst>
                  <a:cxn ang="0">
                    <a:pos x="0" y="345"/>
                  </a:cxn>
                  <a:cxn ang="0">
                    <a:pos x="864" y="220"/>
                  </a:cxn>
                  <a:cxn ang="0">
                    <a:pos x="1527" y="0"/>
                  </a:cxn>
                </a:cxnLst>
                <a:rect l="0" t="0" r="r" b="b"/>
                <a:pathLst>
                  <a:path w="1527" h="345">
                    <a:moveTo>
                      <a:pt x="0" y="345"/>
                    </a:moveTo>
                    <a:cubicBezTo>
                      <a:pt x="142" y="324"/>
                      <a:pt x="610" y="277"/>
                      <a:pt x="864" y="220"/>
                    </a:cubicBezTo>
                    <a:cubicBezTo>
                      <a:pt x="1118" y="163"/>
                      <a:pt x="1389" y="46"/>
                      <a:pt x="1527" y="0"/>
                    </a:cubicBezTo>
                  </a:path>
                </a:pathLst>
              </a:custGeom>
              <a:noFill/>
              <a:ln w="3175" cmpd="sng">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6" name="Line 26"/>
              <p:cNvSpPr>
                <a:spLocks noChangeShapeType="1"/>
              </p:cNvSpPr>
              <p:nvPr/>
            </p:nvSpPr>
            <p:spPr bwMode="auto">
              <a:xfrm>
                <a:off x="3001" y="2624"/>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7" name="Freeform 27"/>
              <p:cNvSpPr>
                <a:spLocks/>
              </p:cNvSpPr>
              <p:nvPr/>
            </p:nvSpPr>
            <p:spPr bwMode="auto">
              <a:xfrm>
                <a:off x="1469" y="2946"/>
                <a:ext cx="1532" cy="356"/>
              </a:xfrm>
              <a:custGeom>
                <a:avLst/>
                <a:gdLst/>
                <a:ahLst/>
                <a:cxnLst>
                  <a:cxn ang="0">
                    <a:pos x="0" y="356"/>
                  </a:cxn>
                  <a:cxn ang="0">
                    <a:pos x="869" y="220"/>
                  </a:cxn>
                  <a:cxn ang="0">
                    <a:pos x="1532" y="0"/>
                  </a:cxn>
                </a:cxnLst>
                <a:rect l="0" t="0" r="r" b="b"/>
                <a:pathLst>
                  <a:path w="1532" h="356">
                    <a:moveTo>
                      <a:pt x="0" y="356"/>
                    </a:moveTo>
                    <a:cubicBezTo>
                      <a:pt x="143" y="330"/>
                      <a:pt x="614" y="279"/>
                      <a:pt x="869" y="220"/>
                    </a:cubicBezTo>
                    <a:cubicBezTo>
                      <a:pt x="1124" y="161"/>
                      <a:pt x="1394" y="46"/>
                      <a:pt x="1532"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8" name="Freeform 28"/>
              <p:cNvSpPr>
                <a:spLocks/>
              </p:cNvSpPr>
              <p:nvPr/>
            </p:nvSpPr>
            <p:spPr bwMode="auto">
              <a:xfrm>
                <a:off x="1632" y="1488"/>
                <a:ext cx="547" cy="1498"/>
              </a:xfrm>
              <a:custGeom>
                <a:avLst/>
                <a:gdLst/>
                <a:ahLst/>
                <a:cxnLst>
                  <a:cxn ang="0">
                    <a:pos x="547" y="0"/>
                  </a:cxn>
                  <a:cxn ang="0">
                    <a:pos x="163" y="710"/>
                  </a:cxn>
                  <a:cxn ang="0">
                    <a:pos x="0" y="1498"/>
                  </a:cxn>
                </a:cxnLst>
                <a:rect l="0" t="0" r="r" b="b"/>
                <a:pathLst>
                  <a:path w="547" h="1498">
                    <a:moveTo>
                      <a:pt x="547" y="0"/>
                    </a:moveTo>
                    <a:cubicBezTo>
                      <a:pt x="483" y="118"/>
                      <a:pt x="254" y="460"/>
                      <a:pt x="163" y="710"/>
                    </a:cubicBezTo>
                    <a:cubicBezTo>
                      <a:pt x="72" y="960"/>
                      <a:pt x="34" y="1334"/>
                      <a:pt x="0" y="1498"/>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49" name="Freeform 29"/>
              <p:cNvSpPr>
                <a:spLocks/>
              </p:cNvSpPr>
              <p:nvPr/>
            </p:nvSpPr>
            <p:spPr bwMode="auto">
              <a:xfrm>
                <a:off x="1843" y="1603"/>
                <a:ext cx="461" cy="1335"/>
              </a:xfrm>
              <a:custGeom>
                <a:avLst/>
                <a:gdLst/>
                <a:ahLst/>
                <a:cxnLst>
                  <a:cxn ang="0">
                    <a:pos x="461" y="0"/>
                  </a:cxn>
                  <a:cxn ang="0">
                    <a:pos x="107" y="678"/>
                  </a:cxn>
                  <a:cxn ang="0">
                    <a:pos x="0" y="1335"/>
                  </a:cxn>
                </a:cxnLst>
                <a:rect l="0" t="0" r="r" b="b"/>
                <a:pathLst>
                  <a:path w="461" h="1335">
                    <a:moveTo>
                      <a:pt x="461" y="0"/>
                    </a:moveTo>
                    <a:cubicBezTo>
                      <a:pt x="402" y="111"/>
                      <a:pt x="184" y="456"/>
                      <a:pt x="107" y="678"/>
                    </a:cubicBezTo>
                    <a:cubicBezTo>
                      <a:pt x="30" y="900"/>
                      <a:pt x="22" y="1198"/>
                      <a:pt x="0" y="1335"/>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0" name="Freeform 30"/>
              <p:cNvSpPr>
                <a:spLocks/>
              </p:cNvSpPr>
              <p:nvPr/>
            </p:nvSpPr>
            <p:spPr bwMode="auto">
              <a:xfrm>
                <a:off x="2045" y="1738"/>
                <a:ext cx="403" cy="1180"/>
              </a:xfrm>
              <a:custGeom>
                <a:avLst/>
                <a:gdLst/>
                <a:ahLst/>
                <a:cxnLst>
                  <a:cxn ang="0">
                    <a:pos x="403" y="0"/>
                  </a:cxn>
                  <a:cxn ang="0">
                    <a:pos x="132" y="543"/>
                  </a:cxn>
                  <a:cxn ang="0">
                    <a:pos x="0" y="1180"/>
                  </a:cxn>
                </a:cxnLst>
                <a:rect l="0" t="0" r="r" b="b"/>
                <a:pathLst>
                  <a:path w="403" h="1180">
                    <a:moveTo>
                      <a:pt x="403" y="0"/>
                    </a:moveTo>
                    <a:cubicBezTo>
                      <a:pt x="358" y="89"/>
                      <a:pt x="199" y="346"/>
                      <a:pt x="132" y="543"/>
                    </a:cubicBezTo>
                    <a:cubicBezTo>
                      <a:pt x="65" y="740"/>
                      <a:pt x="27" y="1048"/>
                      <a:pt x="0" y="118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1" name="Freeform 31"/>
              <p:cNvSpPr>
                <a:spLocks/>
              </p:cNvSpPr>
              <p:nvPr/>
            </p:nvSpPr>
            <p:spPr bwMode="auto">
              <a:xfrm>
                <a:off x="2285" y="1882"/>
                <a:ext cx="317" cy="988"/>
              </a:xfrm>
              <a:custGeom>
                <a:avLst/>
                <a:gdLst/>
                <a:ahLst/>
                <a:cxnLst>
                  <a:cxn ang="0">
                    <a:pos x="317" y="0"/>
                  </a:cxn>
                  <a:cxn ang="0">
                    <a:pos x="119" y="399"/>
                  </a:cxn>
                  <a:cxn ang="0">
                    <a:pos x="0" y="988"/>
                  </a:cxn>
                </a:cxnLst>
                <a:rect l="0" t="0" r="r" b="b"/>
                <a:pathLst>
                  <a:path w="317" h="988">
                    <a:moveTo>
                      <a:pt x="317" y="0"/>
                    </a:moveTo>
                    <a:cubicBezTo>
                      <a:pt x="283" y="66"/>
                      <a:pt x="172" y="234"/>
                      <a:pt x="119" y="399"/>
                    </a:cubicBezTo>
                    <a:cubicBezTo>
                      <a:pt x="66" y="564"/>
                      <a:pt x="25" y="865"/>
                      <a:pt x="0" y="988"/>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2" name="Freeform 32"/>
              <p:cNvSpPr>
                <a:spLocks/>
              </p:cNvSpPr>
              <p:nvPr/>
            </p:nvSpPr>
            <p:spPr bwMode="auto">
              <a:xfrm>
                <a:off x="2506" y="2054"/>
                <a:ext cx="230" cy="768"/>
              </a:xfrm>
              <a:custGeom>
                <a:avLst/>
                <a:gdLst/>
                <a:ahLst/>
                <a:cxnLst>
                  <a:cxn ang="0">
                    <a:pos x="230" y="0"/>
                  </a:cxn>
                  <a:cxn ang="0">
                    <a:pos x="105" y="288"/>
                  </a:cxn>
                  <a:cxn ang="0">
                    <a:pos x="0" y="768"/>
                  </a:cxn>
                </a:cxnLst>
                <a:rect l="0" t="0" r="r" b="b"/>
                <a:pathLst>
                  <a:path w="230" h="768">
                    <a:moveTo>
                      <a:pt x="230" y="0"/>
                    </a:moveTo>
                    <a:cubicBezTo>
                      <a:pt x="209" y="48"/>
                      <a:pt x="143" y="160"/>
                      <a:pt x="105" y="288"/>
                    </a:cubicBezTo>
                    <a:cubicBezTo>
                      <a:pt x="67" y="416"/>
                      <a:pt x="22" y="668"/>
                      <a:pt x="0" y="768"/>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3" name="Freeform 33"/>
              <p:cNvSpPr>
                <a:spLocks/>
              </p:cNvSpPr>
              <p:nvPr/>
            </p:nvSpPr>
            <p:spPr bwMode="auto">
              <a:xfrm>
                <a:off x="2726" y="2266"/>
                <a:ext cx="116" cy="480"/>
              </a:xfrm>
              <a:custGeom>
                <a:avLst/>
                <a:gdLst/>
                <a:ahLst/>
                <a:cxnLst>
                  <a:cxn ang="0">
                    <a:pos x="116" y="0"/>
                  </a:cxn>
                  <a:cxn ang="0">
                    <a:pos x="39" y="201"/>
                  </a:cxn>
                  <a:cxn ang="0">
                    <a:pos x="0" y="480"/>
                  </a:cxn>
                </a:cxnLst>
                <a:rect l="0" t="0" r="r" b="b"/>
                <a:pathLst>
                  <a:path w="116" h="480">
                    <a:moveTo>
                      <a:pt x="116" y="0"/>
                    </a:moveTo>
                    <a:cubicBezTo>
                      <a:pt x="105" y="35"/>
                      <a:pt x="58" y="121"/>
                      <a:pt x="39" y="201"/>
                    </a:cubicBezTo>
                    <a:cubicBezTo>
                      <a:pt x="20" y="281"/>
                      <a:pt x="8" y="422"/>
                      <a:pt x="0" y="48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4" name="Freeform 34"/>
              <p:cNvSpPr>
                <a:spLocks/>
              </p:cNvSpPr>
              <p:nvPr/>
            </p:nvSpPr>
            <p:spPr bwMode="auto">
              <a:xfrm>
                <a:off x="1949" y="1546"/>
                <a:ext cx="893" cy="1152"/>
              </a:xfrm>
              <a:custGeom>
                <a:avLst/>
                <a:gdLst/>
                <a:ahLst/>
                <a:cxnLst>
                  <a:cxn ang="0">
                    <a:pos x="0" y="0"/>
                  </a:cxn>
                  <a:cxn ang="0">
                    <a:pos x="592" y="568"/>
                  </a:cxn>
                  <a:cxn ang="0">
                    <a:pos x="893" y="1152"/>
                  </a:cxn>
                </a:cxnLst>
                <a:rect l="0" t="0" r="r" b="b"/>
                <a:pathLst>
                  <a:path w="893" h="1152">
                    <a:moveTo>
                      <a:pt x="0" y="0"/>
                    </a:moveTo>
                    <a:cubicBezTo>
                      <a:pt x="99" y="96"/>
                      <a:pt x="443" y="376"/>
                      <a:pt x="592" y="568"/>
                    </a:cubicBezTo>
                    <a:cubicBezTo>
                      <a:pt x="741" y="760"/>
                      <a:pt x="830" y="1030"/>
                      <a:pt x="893" y="1152"/>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5" name="Freeform 35"/>
              <p:cNvSpPr>
                <a:spLocks/>
              </p:cNvSpPr>
              <p:nvPr/>
            </p:nvSpPr>
            <p:spPr bwMode="auto">
              <a:xfrm>
                <a:off x="1862" y="1699"/>
                <a:ext cx="855" cy="1075"/>
              </a:xfrm>
              <a:custGeom>
                <a:avLst/>
                <a:gdLst/>
                <a:ahLst/>
                <a:cxnLst>
                  <a:cxn ang="0">
                    <a:pos x="0" y="0"/>
                  </a:cxn>
                  <a:cxn ang="0">
                    <a:pos x="461" y="442"/>
                  </a:cxn>
                  <a:cxn ang="0">
                    <a:pos x="855" y="1075"/>
                  </a:cxn>
                </a:cxnLst>
                <a:rect l="0" t="0" r="r" b="b"/>
                <a:pathLst>
                  <a:path w="855" h="1075">
                    <a:moveTo>
                      <a:pt x="0" y="0"/>
                    </a:moveTo>
                    <a:cubicBezTo>
                      <a:pt x="77" y="74"/>
                      <a:pt x="319" y="263"/>
                      <a:pt x="461" y="442"/>
                    </a:cubicBezTo>
                    <a:cubicBezTo>
                      <a:pt x="603" y="621"/>
                      <a:pt x="773" y="943"/>
                      <a:pt x="855" y="1075"/>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6" name="Freeform 36"/>
              <p:cNvSpPr>
                <a:spLocks/>
              </p:cNvSpPr>
              <p:nvPr/>
            </p:nvSpPr>
            <p:spPr bwMode="auto">
              <a:xfrm>
                <a:off x="1786" y="1834"/>
                <a:ext cx="720" cy="998"/>
              </a:xfrm>
              <a:custGeom>
                <a:avLst/>
                <a:gdLst/>
                <a:ahLst/>
                <a:cxnLst>
                  <a:cxn ang="0">
                    <a:pos x="0" y="0"/>
                  </a:cxn>
                  <a:cxn ang="0">
                    <a:pos x="384" y="384"/>
                  </a:cxn>
                  <a:cxn ang="0">
                    <a:pos x="720" y="998"/>
                  </a:cxn>
                </a:cxnLst>
                <a:rect l="0" t="0" r="r" b="b"/>
                <a:pathLst>
                  <a:path w="720" h="998">
                    <a:moveTo>
                      <a:pt x="0" y="0"/>
                    </a:moveTo>
                    <a:cubicBezTo>
                      <a:pt x="66" y="66"/>
                      <a:pt x="264" y="218"/>
                      <a:pt x="384" y="384"/>
                    </a:cubicBezTo>
                    <a:cubicBezTo>
                      <a:pt x="504" y="550"/>
                      <a:pt x="650" y="870"/>
                      <a:pt x="720" y="998"/>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7" name="Freeform 37"/>
              <p:cNvSpPr>
                <a:spLocks/>
              </p:cNvSpPr>
              <p:nvPr/>
            </p:nvSpPr>
            <p:spPr bwMode="auto">
              <a:xfrm>
                <a:off x="1670" y="2016"/>
                <a:ext cx="634" cy="854"/>
              </a:xfrm>
              <a:custGeom>
                <a:avLst/>
                <a:gdLst/>
                <a:ahLst/>
                <a:cxnLst>
                  <a:cxn ang="0">
                    <a:pos x="0" y="0"/>
                  </a:cxn>
                  <a:cxn ang="0">
                    <a:pos x="317" y="259"/>
                  </a:cxn>
                  <a:cxn ang="0">
                    <a:pos x="634" y="854"/>
                  </a:cxn>
                </a:cxnLst>
                <a:rect l="0" t="0" r="r" b="b"/>
                <a:pathLst>
                  <a:path w="634" h="854">
                    <a:moveTo>
                      <a:pt x="0" y="0"/>
                    </a:moveTo>
                    <a:cubicBezTo>
                      <a:pt x="54" y="43"/>
                      <a:pt x="211" y="117"/>
                      <a:pt x="317" y="259"/>
                    </a:cubicBezTo>
                    <a:cubicBezTo>
                      <a:pt x="423" y="401"/>
                      <a:pt x="568" y="730"/>
                      <a:pt x="634" y="854"/>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8" name="Freeform 38"/>
              <p:cNvSpPr>
                <a:spLocks/>
              </p:cNvSpPr>
              <p:nvPr/>
            </p:nvSpPr>
            <p:spPr bwMode="auto">
              <a:xfrm>
                <a:off x="1603" y="2189"/>
                <a:ext cx="442" cy="729"/>
              </a:xfrm>
              <a:custGeom>
                <a:avLst/>
                <a:gdLst/>
                <a:ahLst/>
                <a:cxnLst>
                  <a:cxn ang="0">
                    <a:pos x="0" y="0"/>
                  </a:cxn>
                  <a:cxn ang="0">
                    <a:pos x="269" y="307"/>
                  </a:cxn>
                  <a:cxn ang="0">
                    <a:pos x="442" y="729"/>
                  </a:cxn>
                </a:cxnLst>
                <a:rect l="0" t="0" r="r" b="b"/>
                <a:pathLst>
                  <a:path w="442" h="729">
                    <a:moveTo>
                      <a:pt x="0" y="0"/>
                    </a:moveTo>
                    <a:cubicBezTo>
                      <a:pt x="45" y="50"/>
                      <a:pt x="195" y="186"/>
                      <a:pt x="269" y="307"/>
                    </a:cubicBezTo>
                    <a:cubicBezTo>
                      <a:pt x="343" y="428"/>
                      <a:pt x="406" y="641"/>
                      <a:pt x="442" y="729"/>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59" name="Freeform 39"/>
              <p:cNvSpPr>
                <a:spLocks/>
              </p:cNvSpPr>
              <p:nvPr/>
            </p:nvSpPr>
            <p:spPr bwMode="auto">
              <a:xfrm>
                <a:off x="1536" y="2400"/>
                <a:ext cx="325" cy="531"/>
              </a:xfrm>
              <a:custGeom>
                <a:avLst/>
                <a:gdLst/>
                <a:ahLst/>
                <a:cxnLst>
                  <a:cxn ang="0">
                    <a:pos x="0" y="0"/>
                  </a:cxn>
                  <a:cxn ang="0">
                    <a:pos x="230" y="250"/>
                  </a:cxn>
                  <a:cxn ang="0">
                    <a:pos x="325" y="531"/>
                  </a:cxn>
                </a:cxnLst>
                <a:rect l="0" t="0" r="r" b="b"/>
                <a:pathLst>
                  <a:path w="325" h="531">
                    <a:moveTo>
                      <a:pt x="0" y="0"/>
                    </a:moveTo>
                    <a:cubicBezTo>
                      <a:pt x="40" y="42"/>
                      <a:pt x="176" y="162"/>
                      <a:pt x="230" y="250"/>
                    </a:cubicBezTo>
                    <a:cubicBezTo>
                      <a:pt x="284" y="338"/>
                      <a:pt x="305" y="472"/>
                      <a:pt x="325" y="531"/>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0" name="Freeform 40"/>
              <p:cNvSpPr>
                <a:spLocks/>
              </p:cNvSpPr>
              <p:nvPr/>
            </p:nvSpPr>
            <p:spPr bwMode="auto">
              <a:xfrm>
                <a:off x="1498" y="2726"/>
                <a:ext cx="156" cy="250"/>
              </a:xfrm>
              <a:custGeom>
                <a:avLst/>
                <a:gdLst/>
                <a:ahLst/>
                <a:cxnLst>
                  <a:cxn ang="0">
                    <a:pos x="0" y="0"/>
                  </a:cxn>
                  <a:cxn ang="0">
                    <a:pos x="86" y="96"/>
                  </a:cxn>
                  <a:cxn ang="0">
                    <a:pos x="156" y="250"/>
                  </a:cxn>
                </a:cxnLst>
                <a:rect l="0" t="0" r="r" b="b"/>
                <a:pathLst>
                  <a:path w="156" h="250">
                    <a:moveTo>
                      <a:pt x="0" y="0"/>
                    </a:moveTo>
                    <a:cubicBezTo>
                      <a:pt x="14" y="16"/>
                      <a:pt x="60" y="54"/>
                      <a:pt x="86" y="96"/>
                    </a:cubicBezTo>
                    <a:cubicBezTo>
                      <a:pt x="112" y="138"/>
                      <a:pt x="142" y="218"/>
                      <a:pt x="156" y="25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1" name="Freeform 41"/>
              <p:cNvSpPr>
                <a:spLocks/>
              </p:cNvSpPr>
              <p:nvPr/>
            </p:nvSpPr>
            <p:spPr bwMode="auto">
              <a:xfrm>
                <a:off x="2835" y="2478"/>
                <a:ext cx="90" cy="226"/>
              </a:xfrm>
              <a:custGeom>
                <a:avLst/>
                <a:gdLst/>
                <a:ahLst/>
                <a:cxnLst>
                  <a:cxn ang="0">
                    <a:pos x="0" y="226"/>
                  </a:cxn>
                  <a:cxn ang="0">
                    <a:pos x="45" y="114"/>
                  </a:cxn>
                  <a:cxn ang="0">
                    <a:pos x="90" y="0"/>
                  </a:cxn>
                </a:cxnLst>
                <a:rect l="0" t="0" r="r" b="b"/>
                <a:pathLst>
                  <a:path w="90" h="226">
                    <a:moveTo>
                      <a:pt x="0" y="226"/>
                    </a:moveTo>
                    <a:cubicBezTo>
                      <a:pt x="7" y="207"/>
                      <a:pt x="30" y="152"/>
                      <a:pt x="45" y="114"/>
                    </a:cubicBezTo>
                    <a:cubicBezTo>
                      <a:pt x="60" y="76"/>
                      <a:pt x="81" y="24"/>
                      <a:pt x="90"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2" name="Freeform 42"/>
              <p:cNvSpPr>
                <a:spLocks/>
              </p:cNvSpPr>
              <p:nvPr/>
            </p:nvSpPr>
            <p:spPr bwMode="auto">
              <a:xfrm>
                <a:off x="1509" y="2448"/>
                <a:ext cx="1419" cy="285"/>
              </a:xfrm>
              <a:custGeom>
                <a:avLst/>
                <a:gdLst/>
                <a:ahLst/>
                <a:cxnLst>
                  <a:cxn ang="0">
                    <a:pos x="0" y="285"/>
                  </a:cxn>
                  <a:cxn ang="0">
                    <a:pos x="718" y="202"/>
                  </a:cxn>
                  <a:cxn ang="0">
                    <a:pos x="1419" y="0"/>
                  </a:cxn>
                </a:cxnLst>
                <a:rect l="0" t="0" r="r" b="b"/>
                <a:pathLst>
                  <a:path w="1419" h="285">
                    <a:moveTo>
                      <a:pt x="0" y="285"/>
                    </a:moveTo>
                    <a:cubicBezTo>
                      <a:pt x="120" y="271"/>
                      <a:pt x="481" y="250"/>
                      <a:pt x="718" y="202"/>
                    </a:cubicBezTo>
                    <a:cubicBezTo>
                      <a:pt x="955" y="154"/>
                      <a:pt x="1273" y="42"/>
                      <a:pt x="1419"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3" name="Freeform 43"/>
              <p:cNvSpPr>
                <a:spLocks/>
              </p:cNvSpPr>
              <p:nvPr/>
            </p:nvSpPr>
            <p:spPr bwMode="auto">
              <a:xfrm>
                <a:off x="1555" y="2246"/>
                <a:ext cx="1287" cy="203"/>
              </a:xfrm>
              <a:custGeom>
                <a:avLst/>
                <a:gdLst/>
                <a:ahLst/>
                <a:cxnLst>
                  <a:cxn ang="0">
                    <a:pos x="0" y="179"/>
                  </a:cxn>
                  <a:cxn ang="0">
                    <a:pos x="624" y="173"/>
                  </a:cxn>
                  <a:cxn ang="0">
                    <a:pos x="1287" y="0"/>
                  </a:cxn>
                </a:cxnLst>
                <a:rect l="0" t="0" r="r" b="b"/>
                <a:pathLst>
                  <a:path w="1287" h="203">
                    <a:moveTo>
                      <a:pt x="0" y="179"/>
                    </a:moveTo>
                    <a:cubicBezTo>
                      <a:pt x="104" y="178"/>
                      <a:pt x="410" y="203"/>
                      <a:pt x="624" y="173"/>
                    </a:cubicBezTo>
                    <a:cubicBezTo>
                      <a:pt x="838" y="143"/>
                      <a:pt x="1149" y="36"/>
                      <a:pt x="1287"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4" name="Freeform 44"/>
              <p:cNvSpPr>
                <a:spLocks/>
              </p:cNvSpPr>
              <p:nvPr/>
            </p:nvSpPr>
            <p:spPr bwMode="auto">
              <a:xfrm>
                <a:off x="1614" y="2035"/>
                <a:ext cx="1122" cy="194"/>
              </a:xfrm>
              <a:custGeom>
                <a:avLst/>
                <a:gdLst/>
                <a:ahLst/>
                <a:cxnLst>
                  <a:cxn ang="0">
                    <a:pos x="0" y="189"/>
                  </a:cxn>
                  <a:cxn ang="0">
                    <a:pos x="565" y="163"/>
                  </a:cxn>
                  <a:cxn ang="0">
                    <a:pos x="1122" y="0"/>
                  </a:cxn>
                </a:cxnLst>
                <a:rect l="0" t="0" r="r" b="b"/>
                <a:pathLst>
                  <a:path w="1122" h="194">
                    <a:moveTo>
                      <a:pt x="0" y="189"/>
                    </a:moveTo>
                    <a:cubicBezTo>
                      <a:pt x="94" y="185"/>
                      <a:pt x="378" y="194"/>
                      <a:pt x="565" y="163"/>
                    </a:cubicBezTo>
                    <a:cubicBezTo>
                      <a:pt x="752" y="132"/>
                      <a:pt x="1006" y="34"/>
                      <a:pt x="1122"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5" name="Freeform 45"/>
              <p:cNvSpPr>
                <a:spLocks/>
              </p:cNvSpPr>
              <p:nvPr/>
            </p:nvSpPr>
            <p:spPr bwMode="auto">
              <a:xfrm>
                <a:off x="1681" y="1872"/>
                <a:ext cx="901" cy="168"/>
              </a:xfrm>
              <a:custGeom>
                <a:avLst/>
                <a:gdLst/>
                <a:ahLst/>
                <a:cxnLst>
                  <a:cxn ang="0">
                    <a:pos x="0" y="145"/>
                  </a:cxn>
                  <a:cxn ang="0">
                    <a:pos x="460" y="144"/>
                  </a:cxn>
                  <a:cxn ang="0">
                    <a:pos x="901" y="0"/>
                  </a:cxn>
                </a:cxnLst>
                <a:rect l="0" t="0" r="r" b="b"/>
                <a:pathLst>
                  <a:path w="901" h="168">
                    <a:moveTo>
                      <a:pt x="0" y="145"/>
                    </a:moveTo>
                    <a:cubicBezTo>
                      <a:pt x="77" y="145"/>
                      <a:pt x="310" y="168"/>
                      <a:pt x="460" y="144"/>
                    </a:cubicBezTo>
                    <a:cubicBezTo>
                      <a:pt x="610" y="120"/>
                      <a:pt x="809" y="30"/>
                      <a:pt x="901"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6" name="Freeform 46"/>
              <p:cNvSpPr>
                <a:spLocks/>
              </p:cNvSpPr>
              <p:nvPr/>
            </p:nvSpPr>
            <p:spPr bwMode="auto">
              <a:xfrm>
                <a:off x="1787" y="1738"/>
                <a:ext cx="642" cy="103"/>
              </a:xfrm>
              <a:custGeom>
                <a:avLst/>
                <a:gdLst/>
                <a:ahLst/>
                <a:cxnLst>
                  <a:cxn ang="0">
                    <a:pos x="0" y="103"/>
                  </a:cxn>
                  <a:cxn ang="0">
                    <a:pos x="335" y="86"/>
                  </a:cxn>
                  <a:cxn ang="0">
                    <a:pos x="642" y="0"/>
                  </a:cxn>
                </a:cxnLst>
                <a:rect l="0" t="0" r="r" b="b"/>
                <a:pathLst>
                  <a:path w="642" h="103">
                    <a:moveTo>
                      <a:pt x="0" y="103"/>
                    </a:moveTo>
                    <a:cubicBezTo>
                      <a:pt x="56" y="100"/>
                      <a:pt x="228" y="103"/>
                      <a:pt x="335" y="86"/>
                    </a:cubicBezTo>
                    <a:cubicBezTo>
                      <a:pt x="442" y="69"/>
                      <a:pt x="578" y="18"/>
                      <a:pt x="642"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7" name="Freeform 47"/>
              <p:cNvSpPr>
                <a:spLocks/>
              </p:cNvSpPr>
              <p:nvPr/>
            </p:nvSpPr>
            <p:spPr bwMode="auto">
              <a:xfrm>
                <a:off x="1852" y="1613"/>
                <a:ext cx="462" cy="92"/>
              </a:xfrm>
              <a:custGeom>
                <a:avLst/>
                <a:gdLst/>
                <a:ahLst/>
                <a:cxnLst>
                  <a:cxn ang="0">
                    <a:pos x="0" y="92"/>
                  </a:cxn>
                  <a:cxn ang="0">
                    <a:pos x="250" y="57"/>
                  </a:cxn>
                  <a:cxn ang="0">
                    <a:pos x="462" y="0"/>
                  </a:cxn>
                </a:cxnLst>
                <a:rect l="0" t="0" r="r" b="b"/>
                <a:pathLst>
                  <a:path w="462" h="92">
                    <a:moveTo>
                      <a:pt x="0" y="92"/>
                    </a:moveTo>
                    <a:cubicBezTo>
                      <a:pt x="42" y="86"/>
                      <a:pt x="173" y="72"/>
                      <a:pt x="250" y="57"/>
                    </a:cubicBezTo>
                    <a:cubicBezTo>
                      <a:pt x="327" y="42"/>
                      <a:pt x="418" y="12"/>
                      <a:pt x="462"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8" name="Freeform 48"/>
              <p:cNvSpPr>
                <a:spLocks/>
              </p:cNvSpPr>
              <p:nvPr/>
            </p:nvSpPr>
            <p:spPr bwMode="auto">
              <a:xfrm>
                <a:off x="1958" y="1488"/>
                <a:ext cx="221" cy="48"/>
              </a:xfrm>
              <a:custGeom>
                <a:avLst/>
                <a:gdLst/>
                <a:ahLst/>
                <a:cxnLst>
                  <a:cxn ang="0">
                    <a:pos x="0" y="48"/>
                  </a:cxn>
                  <a:cxn ang="0">
                    <a:pos x="106" y="29"/>
                  </a:cxn>
                  <a:cxn ang="0">
                    <a:pos x="221" y="0"/>
                  </a:cxn>
                </a:cxnLst>
                <a:rect l="0" t="0" r="r" b="b"/>
                <a:pathLst>
                  <a:path w="221" h="48">
                    <a:moveTo>
                      <a:pt x="0" y="48"/>
                    </a:moveTo>
                    <a:cubicBezTo>
                      <a:pt x="18" y="45"/>
                      <a:pt x="69" y="37"/>
                      <a:pt x="106" y="29"/>
                    </a:cubicBezTo>
                    <a:cubicBezTo>
                      <a:pt x="143" y="21"/>
                      <a:pt x="197" y="6"/>
                      <a:pt x="221" y="0"/>
                    </a:cubicBezTo>
                  </a:path>
                </a:pathLst>
              </a:custGeom>
              <a:noFill/>
              <a:ln w="3175">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69" name="Line 49"/>
              <p:cNvSpPr>
                <a:spLocks noChangeShapeType="1"/>
              </p:cNvSpPr>
              <p:nvPr/>
            </p:nvSpPr>
            <p:spPr bwMode="auto">
              <a:xfrm flipH="1" flipV="1">
                <a:off x="1328" y="1545"/>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0" name="Line 50"/>
              <p:cNvSpPr>
                <a:spLocks noChangeShapeType="1"/>
              </p:cNvSpPr>
              <p:nvPr/>
            </p:nvSpPr>
            <p:spPr bwMode="auto">
              <a:xfrm flipH="1" flipV="1">
                <a:off x="1232" y="1696"/>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1" name="Line 51"/>
              <p:cNvSpPr>
                <a:spLocks noChangeShapeType="1"/>
              </p:cNvSpPr>
              <p:nvPr/>
            </p:nvSpPr>
            <p:spPr bwMode="auto">
              <a:xfrm flipH="1" flipV="1">
                <a:off x="1146" y="1842"/>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2" name="Line 52"/>
              <p:cNvSpPr>
                <a:spLocks noChangeShapeType="1"/>
              </p:cNvSpPr>
              <p:nvPr/>
            </p:nvSpPr>
            <p:spPr bwMode="auto">
              <a:xfrm flipH="1" flipV="1">
                <a:off x="1050" y="2014"/>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3" name="Line 53"/>
              <p:cNvSpPr>
                <a:spLocks noChangeShapeType="1"/>
              </p:cNvSpPr>
              <p:nvPr/>
            </p:nvSpPr>
            <p:spPr bwMode="auto">
              <a:xfrm flipH="1" flipV="1">
                <a:off x="965" y="2221"/>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4" name="Line 54"/>
              <p:cNvSpPr>
                <a:spLocks noChangeShapeType="1"/>
              </p:cNvSpPr>
              <p:nvPr/>
            </p:nvSpPr>
            <p:spPr bwMode="auto">
              <a:xfrm flipH="1" flipV="1">
                <a:off x="914" y="2417"/>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5" name="Line 55"/>
              <p:cNvSpPr>
                <a:spLocks noChangeShapeType="1"/>
              </p:cNvSpPr>
              <p:nvPr/>
            </p:nvSpPr>
            <p:spPr bwMode="auto">
              <a:xfrm flipH="1" flipV="1">
                <a:off x="874" y="2734"/>
                <a:ext cx="635" cy="0"/>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6" name="Line 56"/>
              <p:cNvSpPr>
                <a:spLocks noChangeShapeType="1"/>
              </p:cNvSpPr>
              <p:nvPr/>
            </p:nvSpPr>
            <p:spPr bwMode="auto">
              <a:xfrm flipV="1">
                <a:off x="2170" y="1308"/>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7" name="Line 57"/>
              <p:cNvSpPr>
                <a:spLocks noChangeShapeType="1"/>
              </p:cNvSpPr>
              <p:nvPr/>
            </p:nvSpPr>
            <p:spPr bwMode="auto">
              <a:xfrm flipV="1">
                <a:off x="2306" y="1429"/>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8" name="Line 58"/>
              <p:cNvSpPr>
                <a:spLocks noChangeShapeType="1"/>
              </p:cNvSpPr>
              <p:nvPr/>
            </p:nvSpPr>
            <p:spPr bwMode="auto">
              <a:xfrm flipV="1">
                <a:off x="2452" y="1555"/>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9" name="Line 59"/>
              <p:cNvSpPr>
                <a:spLocks noChangeShapeType="1"/>
              </p:cNvSpPr>
              <p:nvPr/>
            </p:nvSpPr>
            <p:spPr bwMode="auto">
              <a:xfrm flipV="1">
                <a:off x="2592" y="1706"/>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0" name="Line 60"/>
              <p:cNvSpPr>
                <a:spLocks noChangeShapeType="1"/>
              </p:cNvSpPr>
              <p:nvPr/>
            </p:nvSpPr>
            <p:spPr bwMode="auto">
              <a:xfrm flipV="1">
                <a:off x="2724" y="1862"/>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1" name="Line 61"/>
              <p:cNvSpPr>
                <a:spLocks noChangeShapeType="1"/>
              </p:cNvSpPr>
              <p:nvPr/>
            </p:nvSpPr>
            <p:spPr bwMode="auto">
              <a:xfrm flipV="1">
                <a:off x="2845" y="2064"/>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2" name="Line 62"/>
              <p:cNvSpPr>
                <a:spLocks noChangeShapeType="1"/>
              </p:cNvSpPr>
              <p:nvPr/>
            </p:nvSpPr>
            <p:spPr bwMode="auto">
              <a:xfrm flipV="1">
                <a:off x="2941" y="2261"/>
                <a:ext cx="362" cy="181"/>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3" name="Line 63"/>
              <p:cNvSpPr>
                <a:spLocks noChangeShapeType="1"/>
              </p:cNvSpPr>
              <p:nvPr/>
            </p:nvSpPr>
            <p:spPr bwMode="auto">
              <a:xfrm>
                <a:off x="1645" y="2966"/>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4" name="Line 64"/>
              <p:cNvSpPr>
                <a:spLocks noChangeShapeType="1"/>
              </p:cNvSpPr>
              <p:nvPr/>
            </p:nvSpPr>
            <p:spPr bwMode="auto">
              <a:xfrm>
                <a:off x="1857" y="2931"/>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5" name="Line 65"/>
              <p:cNvSpPr>
                <a:spLocks noChangeShapeType="1"/>
              </p:cNvSpPr>
              <p:nvPr/>
            </p:nvSpPr>
            <p:spPr bwMode="auto">
              <a:xfrm>
                <a:off x="2048" y="2896"/>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6" name="Line 66"/>
              <p:cNvSpPr>
                <a:spLocks noChangeShapeType="1"/>
              </p:cNvSpPr>
              <p:nvPr/>
            </p:nvSpPr>
            <p:spPr bwMode="auto">
              <a:xfrm>
                <a:off x="2300" y="2860"/>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7" name="Line 67"/>
              <p:cNvSpPr>
                <a:spLocks noChangeShapeType="1"/>
              </p:cNvSpPr>
              <p:nvPr/>
            </p:nvSpPr>
            <p:spPr bwMode="auto">
              <a:xfrm>
                <a:off x="2502" y="2815"/>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8" name="Line 68"/>
              <p:cNvSpPr>
                <a:spLocks noChangeShapeType="1"/>
              </p:cNvSpPr>
              <p:nvPr/>
            </p:nvSpPr>
            <p:spPr bwMode="auto">
              <a:xfrm>
                <a:off x="2719" y="2740"/>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9" name="Line 69"/>
              <p:cNvSpPr>
                <a:spLocks noChangeShapeType="1"/>
              </p:cNvSpPr>
              <p:nvPr/>
            </p:nvSpPr>
            <p:spPr bwMode="auto">
              <a:xfrm>
                <a:off x="2855" y="2684"/>
                <a:ext cx="0" cy="317"/>
              </a:xfrm>
              <a:prstGeom prst="line">
                <a:avLst/>
              </a:prstGeom>
              <a:noFill/>
              <a:ln w="3175">
                <a:solidFill>
                  <a:schemeClr val="tx1"/>
                </a:solidFill>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90" name="Oval 70"/>
              <p:cNvSpPr>
                <a:spLocks noChangeArrowheads="1"/>
              </p:cNvSpPr>
              <p:nvPr/>
            </p:nvSpPr>
            <p:spPr bwMode="auto">
              <a:xfrm>
                <a:off x="1483" y="1030"/>
                <a:ext cx="181" cy="181"/>
              </a:xfrm>
              <a:prstGeom prst="ellipse">
                <a:avLst/>
              </a:prstGeom>
              <a:noFill/>
              <a:ln w="3175">
                <a:solidFill>
                  <a:schemeClr val="tx1"/>
                </a:solidFill>
                <a:round/>
                <a:headEnd/>
                <a:tailEnd/>
              </a:ln>
              <a:effectLst/>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91" name="Text Box 71"/>
              <p:cNvSpPr txBox="1">
                <a:spLocks noChangeArrowheads="1"/>
              </p:cNvSpPr>
              <p:nvPr/>
            </p:nvSpPr>
            <p:spPr bwMode="auto">
              <a:xfrm>
                <a:off x="1419" y="951"/>
                <a:ext cx="181" cy="231"/>
              </a:xfrm>
              <a:prstGeom prst="rect">
                <a:avLst/>
              </a:prstGeom>
              <a:noFill/>
              <a:ln w="3175">
                <a:noFill/>
                <a:miter lim="800000"/>
                <a:headEnd/>
                <a:tailEnd/>
              </a:ln>
              <a:effectLst/>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dirty="0"/>
                  <a:t>1</a:t>
                </a:r>
              </a:p>
            </p:txBody>
          </p:sp>
          <p:sp>
            <p:nvSpPr>
              <p:cNvPr id="92" name="Text Box 72"/>
              <p:cNvSpPr txBox="1">
                <a:spLocks noChangeArrowheads="1"/>
              </p:cNvSpPr>
              <p:nvPr/>
            </p:nvSpPr>
            <p:spPr bwMode="auto">
              <a:xfrm>
                <a:off x="521" y="3067"/>
                <a:ext cx="181" cy="231"/>
              </a:xfrm>
              <a:prstGeom prst="rect">
                <a:avLst/>
              </a:prstGeom>
              <a:noFill/>
              <a:ln w="3175">
                <a:noFill/>
                <a:miter lim="800000"/>
                <a:headEnd/>
                <a:tailEnd/>
              </a:ln>
              <a:effectLst/>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a:t>3</a:t>
                </a:r>
              </a:p>
            </p:txBody>
          </p:sp>
          <p:sp>
            <p:nvSpPr>
              <p:cNvPr id="93" name="Text Box 73"/>
              <p:cNvSpPr txBox="1">
                <a:spLocks noChangeArrowheads="1"/>
              </p:cNvSpPr>
              <p:nvPr/>
            </p:nvSpPr>
            <p:spPr bwMode="auto">
              <a:xfrm>
                <a:off x="3532" y="2809"/>
                <a:ext cx="226" cy="231"/>
              </a:xfrm>
              <a:prstGeom prst="rect">
                <a:avLst/>
              </a:prstGeom>
              <a:noFill/>
              <a:ln w="3175">
                <a:noFill/>
                <a:miter lim="800000"/>
                <a:headEnd/>
                <a:tailEnd/>
              </a:ln>
              <a:effectLst/>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dirty="0"/>
                  <a:t>2</a:t>
                </a:r>
              </a:p>
            </p:txBody>
          </p:sp>
          <p:sp>
            <p:nvSpPr>
              <p:cNvPr id="94" name="Oval 74"/>
              <p:cNvSpPr>
                <a:spLocks noChangeArrowheads="1"/>
              </p:cNvSpPr>
              <p:nvPr/>
            </p:nvSpPr>
            <p:spPr bwMode="auto">
              <a:xfrm>
                <a:off x="591" y="3131"/>
                <a:ext cx="181" cy="181"/>
              </a:xfrm>
              <a:prstGeom prst="ellipse">
                <a:avLst/>
              </a:prstGeom>
              <a:noFill/>
              <a:ln w="3175">
                <a:solidFill>
                  <a:schemeClr val="tx1"/>
                </a:solidFill>
                <a:round/>
                <a:headEnd/>
                <a:tailEnd/>
              </a:ln>
              <a:effectLst/>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95" name="Oval 75"/>
              <p:cNvSpPr>
                <a:spLocks noChangeArrowheads="1"/>
              </p:cNvSpPr>
              <p:nvPr/>
            </p:nvSpPr>
            <p:spPr bwMode="auto">
              <a:xfrm>
                <a:off x="3601" y="2884"/>
                <a:ext cx="181" cy="181"/>
              </a:xfrm>
              <a:prstGeom prst="ellipse">
                <a:avLst/>
              </a:prstGeom>
              <a:noFill/>
              <a:ln w="3175">
                <a:solidFill>
                  <a:schemeClr val="tx1"/>
                </a:solidFill>
                <a:round/>
                <a:headEnd/>
                <a:tailEnd/>
              </a:ln>
              <a:effectLst/>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grpSp>
        <p:sp>
          <p:nvSpPr>
            <p:cNvPr id="6" name="AutoShape 76"/>
            <p:cNvSpPr>
              <a:spLocks noChangeArrowheads="1"/>
            </p:cNvSpPr>
            <p:nvPr/>
          </p:nvSpPr>
          <p:spPr bwMode="auto">
            <a:xfrm rot="14036393" flipV="1">
              <a:off x="3408313" y="-70394"/>
              <a:ext cx="1714046" cy="5438252"/>
            </a:xfrm>
            <a:prstGeom prst="curvedLeftArrow">
              <a:avLst>
                <a:gd name="adj1" fmla="val 31272"/>
                <a:gd name="adj2" fmla="val 67251"/>
                <a:gd name="adj3" fmla="val 41253"/>
              </a:avLst>
            </a:prstGeom>
            <a:solidFill>
              <a:schemeClr val="accent1"/>
            </a:solidFill>
            <a:ln w="3175">
              <a:solidFill>
                <a:schemeClr val="tx1"/>
              </a:solidFill>
              <a:miter lim="800000"/>
              <a:headEnd/>
              <a:tailEnd/>
            </a:ln>
            <a:effectLst/>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grpSp>
          <p:nvGrpSpPr>
            <p:cNvPr id="7" name="Group 77"/>
            <p:cNvGrpSpPr>
              <a:grpSpLocks/>
            </p:cNvGrpSpPr>
            <p:nvPr/>
          </p:nvGrpSpPr>
          <p:grpSpPr bwMode="auto">
            <a:xfrm>
              <a:off x="5137153" y="247648"/>
              <a:ext cx="3557589" cy="3000372"/>
              <a:chOff x="3089" y="179"/>
              <a:chExt cx="2241" cy="1890"/>
            </a:xfrm>
          </p:grpSpPr>
          <p:sp>
            <p:nvSpPr>
              <p:cNvPr id="9" name="Freeform 78"/>
              <p:cNvSpPr>
                <a:spLocks/>
              </p:cNvSpPr>
              <p:nvPr/>
            </p:nvSpPr>
            <p:spPr bwMode="auto">
              <a:xfrm>
                <a:off x="3380" y="572"/>
                <a:ext cx="771" cy="1225"/>
              </a:xfrm>
              <a:custGeom>
                <a:avLst/>
                <a:gdLst/>
                <a:ahLst/>
                <a:cxnLst>
                  <a:cxn ang="0">
                    <a:pos x="771" y="0"/>
                  </a:cxn>
                  <a:cxn ang="0">
                    <a:pos x="326" y="590"/>
                  </a:cxn>
                  <a:cxn ang="0">
                    <a:pos x="0" y="1225"/>
                  </a:cxn>
                </a:cxnLst>
                <a:rect l="0" t="0" r="r" b="b"/>
                <a:pathLst>
                  <a:path w="771" h="1225">
                    <a:moveTo>
                      <a:pt x="771" y="0"/>
                    </a:moveTo>
                    <a:cubicBezTo>
                      <a:pt x="697" y="98"/>
                      <a:pt x="454" y="386"/>
                      <a:pt x="326" y="590"/>
                    </a:cubicBezTo>
                    <a:cubicBezTo>
                      <a:pt x="198" y="794"/>
                      <a:pt x="68" y="1093"/>
                      <a:pt x="0" y="1225"/>
                    </a:cubicBezTo>
                  </a:path>
                </a:pathLst>
              </a:custGeom>
              <a:noFill/>
              <a:ln w="3175" cmpd="sng">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0" name="Freeform 79"/>
              <p:cNvSpPr>
                <a:spLocks/>
              </p:cNvSpPr>
              <p:nvPr/>
            </p:nvSpPr>
            <p:spPr bwMode="auto">
              <a:xfrm>
                <a:off x="4150" y="572"/>
                <a:ext cx="726" cy="1225"/>
              </a:xfrm>
              <a:custGeom>
                <a:avLst/>
                <a:gdLst/>
                <a:ahLst/>
                <a:cxnLst>
                  <a:cxn ang="0">
                    <a:pos x="0" y="0"/>
                  </a:cxn>
                  <a:cxn ang="0">
                    <a:pos x="458" y="570"/>
                  </a:cxn>
                  <a:cxn ang="0">
                    <a:pos x="726" y="1225"/>
                  </a:cxn>
                </a:cxnLst>
                <a:rect l="0" t="0" r="r" b="b"/>
                <a:pathLst>
                  <a:path w="726" h="1225">
                    <a:moveTo>
                      <a:pt x="0" y="0"/>
                    </a:moveTo>
                    <a:cubicBezTo>
                      <a:pt x="76" y="95"/>
                      <a:pt x="337" y="366"/>
                      <a:pt x="458" y="570"/>
                    </a:cubicBezTo>
                    <a:cubicBezTo>
                      <a:pt x="579" y="774"/>
                      <a:pt x="670" y="1089"/>
                      <a:pt x="726" y="1225"/>
                    </a:cubicBezTo>
                  </a:path>
                </a:pathLst>
              </a:custGeom>
              <a:noFill/>
              <a:ln w="3175" cmpd="sng">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1" name="Freeform 80"/>
              <p:cNvSpPr>
                <a:spLocks/>
              </p:cNvSpPr>
              <p:nvPr/>
            </p:nvSpPr>
            <p:spPr bwMode="auto">
              <a:xfrm>
                <a:off x="3379" y="1797"/>
                <a:ext cx="1497" cy="104"/>
              </a:xfrm>
              <a:custGeom>
                <a:avLst/>
                <a:gdLst/>
                <a:ahLst/>
                <a:cxnLst>
                  <a:cxn ang="0">
                    <a:pos x="0" y="0"/>
                  </a:cxn>
                  <a:cxn ang="0">
                    <a:pos x="701" y="104"/>
                  </a:cxn>
                  <a:cxn ang="0">
                    <a:pos x="1497" y="1"/>
                  </a:cxn>
                </a:cxnLst>
                <a:rect l="0" t="0" r="r" b="b"/>
                <a:pathLst>
                  <a:path w="1497" h="104">
                    <a:moveTo>
                      <a:pt x="0" y="0"/>
                    </a:moveTo>
                    <a:cubicBezTo>
                      <a:pt x="117" y="17"/>
                      <a:pt x="452" y="104"/>
                      <a:pt x="701" y="104"/>
                    </a:cubicBezTo>
                    <a:cubicBezTo>
                      <a:pt x="950" y="104"/>
                      <a:pt x="1331" y="22"/>
                      <a:pt x="1497" y="1"/>
                    </a:cubicBezTo>
                  </a:path>
                </a:pathLst>
              </a:custGeom>
              <a:noFill/>
              <a:ln w="3175" cmpd="sng">
                <a:solidFill>
                  <a:schemeClr val="tx1"/>
                </a:solidFill>
                <a:round/>
                <a:headEnd type="none" w="med" len="med"/>
                <a:tailEnd type="non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2" name="Line 81"/>
              <p:cNvSpPr>
                <a:spLocks noChangeShapeType="1"/>
              </p:cNvSpPr>
              <p:nvPr/>
            </p:nvSpPr>
            <p:spPr bwMode="auto">
              <a:xfrm flipH="1">
                <a:off x="3107" y="1797"/>
                <a:ext cx="272" cy="182"/>
              </a:xfrm>
              <a:prstGeom prst="line">
                <a:avLst/>
              </a:prstGeom>
              <a:noFill/>
              <a:ln w="3175">
                <a:solidFill>
                  <a:schemeClr val="tx1"/>
                </a:solidFill>
                <a:round/>
                <a:headEnd/>
                <a:tailEnd type="triangl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3" name="Line 82"/>
              <p:cNvSpPr>
                <a:spLocks noChangeShapeType="1"/>
              </p:cNvSpPr>
              <p:nvPr/>
            </p:nvSpPr>
            <p:spPr bwMode="auto">
              <a:xfrm flipH="1">
                <a:off x="3379" y="1344"/>
                <a:ext cx="771" cy="453"/>
              </a:xfrm>
              <a:prstGeom prst="line">
                <a:avLst/>
              </a:prstGeom>
              <a:noFill/>
              <a:ln w="3175">
                <a:solidFill>
                  <a:srgbClr val="B2B2B2"/>
                </a:solidFill>
                <a:prstDash val="dash"/>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4" name="Line 83"/>
              <p:cNvSpPr>
                <a:spLocks noChangeShapeType="1"/>
              </p:cNvSpPr>
              <p:nvPr/>
            </p:nvSpPr>
            <p:spPr bwMode="auto">
              <a:xfrm flipV="1">
                <a:off x="4150" y="572"/>
                <a:ext cx="0" cy="772"/>
              </a:xfrm>
              <a:prstGeom prst="line">
                <a:avLst/>
              </a:prstGeom>
              <a:noFill/>
              <a:ln w="3175">
                <a:solidFill>
                  <a:srgbClr val="B2B2B2"/>
                </a:solidFill>
                <a:prstDash val="dash"/>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5" name="Line 84"/>
              <p:cNvSpPr>
                <a:spLocks noChangeShapeType="1"/>
              </p:cNvSpPr>
              <p:nvPr/>
            </p:nvSpPr>
            <p:spPr bwMode="auto">
              <a:xfrm flipV="1">
                <a:off x="4150" y="210"/>
                <a:ext cx="0" cy="362"/>
              </a:xfrm>
              <a:prstGeom prst="line">
                <a:avLst/>
              </a:prstGeom>
              <a:noFill/>
              <a:ln w="3175">
                <a:solidFill>
                  <a:schemeClr val="tx1"/>
                </a:solidFill>
                <a:round/>
                <a:headEnd/>
                <a:tailEnd type="triangl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6" name="Line 85"/>
              <p:cNvSpPr>
                <a:spLocks noChangeShapeType="1"/>
              </p:cNvSpPr>
              <p:nvPr/>
            </p:nvSpPr>
            <p:spPr bwMode="auto">
              <a:xfrm>
                <a:off x="4150" y="1344"/>
                <a:ext cx="726" cy="453"/>
              </a:xfrm>
              <a:prstGeom prst="line">
                <a:avLst/>
              </a:prstGeom>
              <a:noFill/>
              <a:ln w="3175">
                <a:solidFill>
                  <a:srgbClr val="B2B2B2"/>
                </a:solidFill>
                <a:prstDash val="dash"/>
                <a:round/>
                <a:headEnd/>
                <a:tailEn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7" name="Line 86"/>
              <p:cNvSpPr>
                <a:spLocks noChangeShapeType="1"/>
              </p:cNvSpPr>
              <p:nvPr/>
            </p:nvSpPr>
            <p:spPr bwMode="auto">
              <a:xfrm>
                <a:off x="4876" y="1797"/>
                <a:ext cx="408" cy="272"/>
              </a:xfrm>
              <a:prstGeom prst="line">
                <a:avLst/>
              </a:prstGeom>
              <a:noFill/>
              <a:ln w="3175">
                <a:solidFill>
                  <a:schemeClr val="tx1"/>
                </a:solidFill>
                <a:round/>
                <a:headEnd/>
                <a:tailEnd type="triangle" w="med" len="med"/>
              </a:ln>
              <a:effectLst/>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8" name="Oval 87"/>
              <p:cNvSpPr>
                <a:spLocks noChangeArrowheads="1"/>
              </p:cNvSpPr>
              <p:nvPr/>
            </p:nvSpPr>
            <p:spPr bwMode="auto">
              <a:xfrm>
                <a:off x="3923" y="255"/>
                <a:ext cx="182" cy="181"/>
              </a:xfrm>
              <a:prstGeom prst="ellipse">
                <a:avLst/>
              </a:prstGeom>
              <a:noFill/>
              <a:ln w="3175">
                <a:solidFill>
                  <a:schemeClr val="tx1"/>
                </a:solidFill>
                <a:round/>
                <a:headEnd/>
                <a:tailEnd/>
              </a:ln>
              <a:effectLst/>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9" name="Oval 88"/>
              <p:cNvSpPr>
                <a:spLocks noChangeArrowheads="1"/>
              </p:cNvSpPr>
              <p:nvPr/>
            </p:nvSpPr>
            <p:spPr bwMode="auto">
              <a:xfrm>
                <a:off x="3153" y="1661"/>
                <a:ext cx="182" cy="181"/>
              </a:xfrm>
              <a:prstGeom prst="ellipse">
                <a:avLst/>
              </a:prstGeom>
              <a:noFill/>
              <a:ln w="3175">
                <a:solidFill>
                  <a:schemeClr val="tx1"/>
                </a:solidFill>
                <a:round/>
                <a:headEnd/>
                <a:tailEnd/>
              </a:ln>
              <a:effectLst/>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Oval 89"/>
              <p:cNvSpPr>
                <a:spLocks noChangeArrowheads="1"/>
              </p:cNvSpPr>
              <p:nvPr/>
            </p:nvSpPr>
            <p:spPr bwMode="auto">
              <a:xfrm>
                <a:off x="5148" y="1752"/>
                <a:ext cx="182" cy="181"/>
              </a:xfrm>
              <a:prstGeom prst="ellipse">
                <a:avLst/>
              </a:prstGeom>
              <a:noFill/>
              <a:ln w="3175">
                <a:solidFill>
                  <a:schemeClr val="tx1"/>
                </a:solidFill>
                <a:round/>
                <a:headEnd/>
                <a:tailEnd/>
              </a:ln>
              <a:effectLst/>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Text Box 90"/>
              <p:cNvSpPr txBox="1">
                <a:spLocks noChangeArrowheads="1"/>
              </p:cNvSpPr>
              <p:nvPr/>
            </p:nvSpPr>
            <p:spPr bwMode="auto">
              <a:xfrm>
                <a:off x="3089" y="1595"/>
                <a:ext cx="227" cy="231"/>
              </a:xfrm>
              <a:prstGeom prst="rect">
                <a:avLst/>
              </a:prstGeom>
              <a:noFill/>
              <a:ln w="3175">
                <a:noFill/>
                <a:miter lim="800000"/>
                <a:headEnd/>
                <a:tailEnd/>
              </a:ln>
              <a:effectLst/>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dirty="0"/>
                  <a:t>3</a:t>
                </a:r>
              </a:p>
            </p:txBody>
          </p:sp>
          <p:sp>
            <p:nvSpPr>
              <p:cNvPr id="22" name="Text Box 91"/>
              <p:cNvSpPr txBox="1">
                <a:spLocks noChangeArrowheads="1"/>
              </p:cNvSpPr>
              <p:nvPr/>
            </p:nvSpPr>
            <p:spPr bwMode="auto">
              <a:xfrm>
                <a:off x="3856" y="179"/>
                <a:ext cx="272" cy="231"/>
              </a:xfrm>
              <a:prstGeom prst="rect">
                <a:avLst/>
              </a:prstGeom>
              <a:noFill/>
              <a:ln w="3175">
                <a:noFill/>
                <a:miter lim="800000"/>
                <a:headEnd/>
                <a:tailEnd/>
              </a:ln>
              <a:effectLst/>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a:t>1</a:t>
                </a:r>
              </a:p>
            </p:txBody>
          </p:sp>
          <p:sp>
            <p:nvSpPr>
              <p:cNvPr id="23" name="Text Box 92"/>
              <p:cNvSpPr txBox="1">
                <a:spLocks noChangeArrowheads="1"/>
              </p:cNvSpPr>
              <p:nvPr/>
            </p:nvSpPr>
            <p:spPr bwMode="auto">
              <a:xfrm>
                <a:off x="5094" y="1678"/>
                <a:ext cx="227" cy="231"/>
              </a:xfrm>
              <a:prstGeom prst="rect">
                <a:avLst/>
              </a:prstGeom>
              <a:noFill/>
              <a:ln w="3175">
                <a:noFill/>
                <a:miter lim="800000"/>
                <a:headEnd/>
                <a:tailEnd/>
              </a:ln>
              <a:effectLst/>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a:t>2</a:t>
                </a:r>
              </a:p>
            </p:txBody>
          </p:sp>
        </p:grpSp>
        <p:sp>
          <p:nvSpPr>
            <p:cNvPr id="8" name="Text Box 93"/>
            <p:cNvSpPr txBox="1">
              <a:spLocks noChangeArrowheads="1"/>
            </p:cNvSpPr>
            <p:nvPr/>
          </p:nvSpPr>
          <p:spPr bwMode="auto">
            <a:xfrm>
              <a:off x="5957887" y="3465514"/>
              <a:ext cx="3132138" cy="3020803"/>
            </a:xfrm>
            <a:prstGeom prst="rect">
              <a:avLst/>
            </a:prstGeom>
            <a:noFill/>
            <a:ln w="3175">
              <a:noFill/>
              <a:miter lim="800000"/>
              <a:headEnd/>
              <a:tailEnd/>
            </a:ln>
            <a:effectLst/>
          </p:spPr>
          <p:txBody>
            <a:bodyPr wrap="square">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sz="1600" dirty="0"/>
                <a:t>Каждое решение ОМММ – точка на </a:t>
              </a:r>
              <a:r>
                <a:rPr lang="ru-RU" sz="1600" dirty="0" err="1"/>
                <a:t>парето-границе</a:t>
              </a:r>
              <a:r>
                <a:rPr lang="ru-RU" sz="1600" dirty="0"/>
                <a:t>, соответствующая заданной территориальной структуре </a:t>
              </a:r>
              <a:r>
                <a:rPr lang="ru-RU" sz="1600" dirty="0" smtClean="0"/>
                <a:t>потребления</a:t>
              </a:r>
              <a:endParaRPr lang="ru-RU" sz="1600"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18</a:t>
            </a:fld>
            <a:endParaRPr lang="ru-RU"/>
          </a:p>
        </p:txBody>
      </p:sp>
      <p:pic>
        <p:nvPicPr>
          <p:cNvPr id="4" name="MP4_1.avi">
            <a:hlinkClick r:id="" action="ppaction://media"/>
          </p:cNvPr>
          <p:cNvPicPr>
            <a:picLocks noRot="1" noChangeAspect="1"/>
          </p:cNvPicPr>
          <p:nvPr>
            <a:videoFile r:link="rId1"/>
          </p:nvPr>
        </p:nvPicPr>
        <p:blipFill>
          <a:blip r:embed="rId3" cstate="print"/>
          <a:stretch>
            <a:fillRect/>
          </a:stretch>
        </p:blipFill>
        <p:spPr>
          <a:xfrm>
            <a:off x="0" y="809544"/>
            <a:ext cx="9144000" cy="513973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84213" y="0"/>
            <a:ext cx="8172450" cy="1200329"/>
          </a:xfrm>
          <a:prstGeom prst="rect">
            <a:avLst/>
          </a:prstGeom>
          <a:noFill/>
          <a:ln w="9525">
            <a:noFill/>
            <a:miter lim="800000"/>
            <a:headEnd/>
            <a:tailEnd/>
          </a:ln>
        </p:spPr>
        <p:txBody>
          <a:bodyPr>
            <a:spAutoFit/>
          </a:bodyPr>
          <a:lstStyle/>
          <a:p>
            <a:pPr>
              <a:spcBef>
                <a:spcPct val="50000"/>
              </a:spcBef>
            </a:pPr>
            <a:r>
              <a:rPr lang="ru-RU" sz="2400" dirty="0"/>
              <a:t>Понятие равновесия применимо к </a:t>
            </a:r>
            <a:r>
              <a:rPr lang="ru-RU" sz="2400" b="1" i="1" dirty="0">
                <a:solidFill>
                  <a:schemeClr val="bg2">
                    <a:lumMod val="50000"/>
                  </a:schemeClr>
                </a:solidFill>
              </a:rPr>
              <a:t>субъектной</a:t>
            </a:r>
            <a:r>
              <a:rPr lang="ru-RU" sz="2400" dirty="0"/>
              <a:t> экономике, представляющей собой систему </a:t>
            </a:r>
            <a:r>
              <a:rPr lang="ru-RU" sz="2400" b="1" i="1" dirty="0">
                <a:solidFill>
                  <a:schemeClr val="bg2">
                    <a:lumMod val="50000"/>
                  </a:schemeClr>
                </a:solidFill>
              </a:rPr>
              <a:t>агентов</a:t>
            </a:r>
            <a:r>
              <a:rPr lang="ru-RU" sz="2400" dirty="0"/>
              <a:t> рынка со своими </a:t>
            </a:r>
            <a:r>
              <a:rPr lang="ru-RU" sz="2400" b="1" i="1" dirty="0">
                <a:solidFill>
                  <a:schemeClr val="bg2">
                    <a:lumMod val="50000"/>
                  </a:schemeClr>
                </a:solidFill>
              </a:rPr>
              <a:t>интересами</a:t>
            </a:r>
            <a:r>
              <a:rPr lang="ru-RU" sz="2400" dirty="0"/>
              <a:t> и </a:t>
            </a:r>
            <a:r>
              <a:rPr lang="ru-RU" sz="2400" b="1" i="1" dirty="0">
                <a:solidFill>
                  <a:schemeClr val="bg2">
                    <a:lumMod val="50000"/>
                  </a:schemeClr>
                </a:solidFill>
              </a:rPr>
              <a:t>рычагами влияния</a:t>
            </a:r>
            <a:r>
              <a:rPr lang="ru-RU" sz="2400" dirty="0"/>
              <a:t>.</a:t>
            </a:r>
          </a:p>
        </p:txBody>
      </p:sp>
      <p:sp>
        <p:nvSpPr>
          <p:cNvPr id="18437" name="Text Box 5"/>
          <p:cNvSpPr txBox="1">
            <a:spLocks noChangeArrowheads="1"/>
          </p:cNvSpPr>
          <p:nvPr/>
        </p:nvSpPr>
        <p:spPr bwMode="auto">
          <a:xfrm>
            <a:off x="179388" y="1125538"/>
            <a:ext cx="8964612" cy="3046988"/>
          </a:xfrm>
          <a:prstGeom prst="rect">
            <a:avLst/>
          </a:prstGeom>
          <a:noFill/>
          <a:ln w="9525">
            <a:noFill/>
            <a:miter lim="800000"/>
            <a:headEnd/>
            <a:tailEnd/>
          </a:ln>
        </p:spPr>
        <p:txBody>
          <a:bodyPr>
            <a:spAutoFit/>
          </a:bodyPr>
          <a:lstStyle/>
          <a:p>
            <a:pPr>
              <a:spcBef>
                <a:spcPct val="50000"/>
              </a:spcBef>
            </a:pPr>
            <a:r>
              <a:rPr lang="ru-RU" sz="2400" dirty="0"/>
              <a:t>Для </a:t>
            </a:r>
            <a:r>
              <a:rPr lang="ru-RU" sz="2400" dirty="0" err="1" smtClean="0"/>
              <a:t>многорегиональных</a:t>
            </a:r>
            <a:r>
              <a:rPr lang="ru-RU" sz="2400" dirty="0" smtClean="0"/>
              <a:t> </a:t>
            </a:r>
            <a:r>
              <a:rPr lang="ru-RU" sz="2400" dirty="0"/>
              <a:t>систем, рассматриваемых </a:t>
            </a:r>
            <a:r>
              <a:rPr lang="ru-RU" sz="2400" dirty="0" smtClean="0"/>
              <a:t>здесь, </a:t>
            </a:r>
            <a:r>
              <a:rPr lang="ru-RU" sz="2400" dirty="0"/>
              <a:t>такими субъектами являются регионы в лице </a:t>
            </a:r>
            <a:r>
              <a:rPr lang="ru-RU" sz="2400" b="1" i="1" dirty="0">
                <a:solidFill>
                  <a:schemeClr val="bg2">
                    <a:lumMod val="50000"/>
                  </a:schemeClr>
                </a:solidFill>
              </a:rPr>
              <a:t>«как бы» </a:t>
            </a:r>
            <a:r>
              <a:rPr lang="ru-RU" sz="2400" dirty="0"/>
              <a:t>некоторых региональных органов власти, которые стремятся </a:t>
            </a:r>
            <a:r>
              <a:rPr lang="ru-RU" sz="2400" dirty="0" smtClean="0"/>
              <a:t>максимизировать свое потребление </a:t>
            </a:r>
            <a:r>
              <a:rPr lang="en-US" sz="2400" dirty="0" err="1" smtClean="0">
                <a:latin typeface="Times New Roman" pitchFamily="18" charset="0"/>
                <a:cs typeface="Times New Roman" pitchFamily="18" charset="0"/>
              </a:rPr>
              <a:t>z</a:t>
            </a:r>
            <a:r>
              <a:rPr lang="en-US" sz="2400" baseline="30000" dirty="0" err="1" smtClean="0">
                <a:latin typeface="Times New Roman" pitchFamily="18" charset="0"/>
                <a:cs typeface="Times New Roman" pitchFamily="18" charset="0"/>
              </a:rPr>
              <a:t>r</a:t>
            </a:r>
            <a:r>
              <a:rPr lang="ru-RU" sz="2400" dirty="0" smtClean="0"/>
              <a:t> </a:t>
            </a:r>
            <a:r>
              <a:rPr lang="ru-RU" sz="2400" dirty="0"/>
              <a:t>(</a:t>
            </a:r>
            <a:r>
              <a:rPr lang="ru-RU" sz="2400" b="1" i="1" dirty="0">
                <a:solidFill>
                  <a:schemeClr val="bg2">
                    <a:lumMod val="50000"/>
                  </a:schemeClr>
                </a:solidFill>
              </a:rPr>
              <a:t>интерес</a:t>
            </a:r>
            <a:r>
              <a:rPr lang="ru-RU" sz="2400" dirty="0"/>
              <a:t> – в соответствии с критерием оптимальности в ОМММ), выбирая тот или иной план функционирования своего регионального хозяйства, в том числе планы обмена продукцией с другими регионами системы и внешним миром (</a:t>
            </a:r>
            <a:r>
              <a:rPr lang="ru-RU" sz="2400" b="1" i="1" dirty="0">
                <a:solidFill>
                  <a:schemeClr val="bg2">
                    <a:lumMod val="50000"/>
                  </a:schemeClr>
                </a:solidFill>
              </a:rPr>
              <a:t>рычаг влияния</a:t>
            </a:r>
            <a:r>
              <a:rPr lang="ru-RU" sz="2400" dirty="0"/>
              <a:t>).</a:t>
            </a:r>
          </a:p>
        </p:txBody>
      </p:sp>
      <p:sp>
        <p:nvSpPr>
          <p:cNvPr id="18438" name="Text Box 6"/>
          <p:cNvSpPr txBox="1">
            <a:spLocks noChangeArrowheads="1"/>
          </p:cNvSpPr>
          <p:nvPr/>
        </p:nvSpPr>
        <p:spPr bwMode="auto">
          <a:xfrm>
            <a:off x="0" y="4293096"/>
            <a:ext cx="8964613" cy="1200329"/>
          </a:xfrm>
          <a:prstGeom prst="rect">
            <a:avLst/>
          </a:prstGeom>
          <a:noFill/>
          <a:ln w="9525">
            <a:noFill/>
            <a:miter lim="800000"/>
            <a:headEnd/>
            <a:tailEnd/>
          </a:ln>
        </p:spPr>
        <p:txBody>
          <a:bodyPr>
            <a:spAutoFit/>
          </a:bodyPr>
          <a:lstStyle/>
          <a:p>
            <a:pPr>
              <a:spcBef>
                <a:spcPct val="50000"/>
              </a:spcBef>
            </a:pPr>
            <a:r>
              <a:rPr lang="ru-RU" sz="2400" dirty="0"/>
              <a:t>Имеются </a:t>
            </a:r>
            <a:r>
              <a:rPr lang="ru-RU" sz="2400" b="1" i="1" dirty="0">
                <a:solidFill>
                  <a:schemeClr val="bg2">
                    <a:lumMod val="50000"/>
                  </a:schemeClr>
                </a:solidFill>
              </a:rPr>
              <a:t>две</a:t>
            </a:r>
            <a:r>
              <a:rPr lang="ru-RU" sz="2400" dirty="0"/>
              <a:t> принципиально разные «рыночные» стратегии поведения региональных центров власти, приводящие к двум различным типам равновесия (</a:t>
            </a:r>
            <a:r>
              <a:rPr lang="ru-RU" sz="2400" b="1" i="1" dirty="0">
                <a:solidFill>
                  <a:schemeClr val="bg2">
                    <a:lumMod val="50000"/>
                  </a:schemeClr>
                </a:solidFill>
              </a:rPr>
              <a:t>Вальрас</a:t>
            </a:r>
            <a:r>
              <a:rPr lang="ru-RU" sz="2400" dirty="0"/>
              <a:t> и </a:t>
            </a:r>
            <a:r>
              <a:rPr lang="ru-RU" sz="2400" b="1" i="1" dirty="0" err="1">
                <a:solidFill>
                  <a:schemeClr val="bg2">
                    <a:lumMod val="50000"/>
                  </a:schemeClr>
                </a:solidFill>
              </a:rPr>
              <a:t>Нэш</a:t>
            </a:r>
            <a:r>
              <a:rPr lang="ru-RU" sz="2400" dirty="0"/>
              <a:t>).</a:t>
            </a:r>
          </a:p>
        </p:txBody>
      </p:sp>
      <p:sp>
        <p:nvSpPr>
          <p:cNvPr id="18439" name="Text Box 7"/>
          <p:cNvSpPr txBox="1">
            <a:spLocks noChangeArrowheads="1"/>
          </p:cNvSpPr>
          <p:nvPr/>
        </p:nvSpPr>
        <p:spPr bwMode="auto">
          <a:xfrm>
            <a:off x="971600" y="5517232"/>
            <a:ext cx="7524750" cy="1200329"/>
          </a:xfrm>
          <a:prstGeom prst="rect">
            <a:avLst/>
          </a:prstGeom>
          <a:noFill/>
          <a:ln w="9525">
            <a:noFill/>
            <a:miter lim="800000"/>
            <a:headEnd/>
            <a:tailEnd/>
          </a:ln>
        </p:spPr>
        <p:txBody>
          <a:bodyPr>
            <a:spAutoFit/>
          </a:bodyPr>
          <a:lstStyle/>
          <a:p>
            <a:pPr>
              <a:spcBef>
                <a:spcPct val="50000"/>
              </a:spcBef>
            </a:pPr>
            <a:r>
              <a:rPr lang="ru-RU" sz="2400" dirty="0"/>
              <a:t>Кроме того имеется две теоретические концепции, обобщающие в некотором смысле понимание равновесия (</a:t>
            </a:r>
            <a:r>
              <a:rPr lang="ru-RU" sz="2400" b="1" i="1" dirty="0" err="1">
                <a:solidFill>
                  <a:schemeClr val="bg2">
                    <a:lumMod val="50000"/>
                  </a:schemeClr>
                </a:solidFill>
              </a:rPr>
              <a:t>Эджворт</a:t>
            </a:r>
            <a:r>
              <a:rPr lang="ru-RU" sz="2400" dirty="0"/>
              <a:t> и </a:t>
            </a:r>
            <a:r>
              <a:rPr lang="ru-RU" sz="2400" b="1" i="1" dirty="0">
                <a:solidFill>
                  <a:schemeClr val="bg2">
                    <a:lumMod val="50000"/>
                  </a:schemeClr>
                </a:solidFill>
              </a:rPr>
              <a:t>нечеткое ядро</a:t>
            </a:r>
            <a:r>
              <a:rPr lang="ru-RU"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584775"/>
          </a:xfrm>
          <a:prstGeom prst="rect">
            <a:avLst/>
          </a:prstGeom>
          <a:noFill/>
        </p:spPr>
        <p:txBody>
          <a:bodyPr wrap="square" rtlCol="0">
            <a:spAutoFit/>
          </a:bodyPr>
          <a:lstStyle/>
          <a:p>
            <a:r>
              <a:rPr lang="ru-RU" sz="3200" b="1" dirty="0" smtClean="0">
                <a:solidFill>
                  <a:schemeClr val="accent6">
                    <a:lumMod val="75000"/>
                  </a:schemeClr>
                </a:solidFill>
              </a:rPr>
              <a:t>О дефинициях</a:t>
            </a:r>
            <a:endParaRPr lang="ru-RU" sz="3200" b="1" dirty="0">
              <a:solidFill>
                <a:schemeClr val="accent6">
                  <a:lumMod val="75000"/>
                </a:schemeClr>
              </a:solidFill>
            </a:endParaRPr>
          </a:p>
        </p:txBody>
      </p:sp>
      <p:sp>
        <p:nvSpPr>
          <p:cNvPr id="3" name="TextBox 2"/>
          <p:cNvSpPr txBox="1"/>
          <p:nvPr/>
        </p:nvSpPr>
        <p:spPr>
          <a:xfrm>
            <a:off x="0" y="908720"/>
            <a:ext cx="7956376" cy="1569660"/>
          </a:xfrm>
          <a:prstGeom prst="rect">
            <a:avLst/>
          </a:prstGeom>
          <a:noFill/>
        </p:spPr>
        <p:txBody>
          <a:bodyPr wrap="square" rtlCol="0">
            <a:spAutoFit/>
          </a:bodyPr>
          <a:lstStyle/>
          <a:p>
            <a:r>
              <a:rPr lang="ru-RU" sz="2400" dirty="0" smtClean="0"/>
              <a:t>Среди экономистов до сих пор продолжаются споры о соответствии </a:t>
            </a:r>
            <a:r>
              <a:rPr lang="ru-RU" sz="2400" dirty="0"/>
              <a:t>двух направлений исследования: </a:t>
            </a:r>
            <a:r>
              <a:rPr lang="ru-RU" sz="2400" b="1" i="1" dirty="0">
                <a:solidFill>
                  <a:schemeClr val="bg2">
                    <a:lumMod val="50000"/>
                  </a:schemeClr>
                </a:solidFill>
              </a:rPr>
              <a:t>региональной</a:t>
            </a:r>
            <a:r>
              <a:rPr lang="ru-RU" sz="2400" dirty="0"/>
              <a:t> и </a:t>
            </a:r>
            <a:r>
              <a:rPr lang="ru-RU" sz="2400" b="1" i="1" dirty="0">
                <a:solidFill>
                  <a:schemeClr val="bg2">
                    <a:lumMod val="50000"/>
                  </a:schemeClr>
                </a:solidFill>
              </a:rPr>
              <a:t>пространственной</a:t>
            </a:r>
            <a:r>
              <a:rPr lang="ru-RU" sz="2400" dirty="0"/>
              <a:t> </a:t>
            </a:r>
            <a:r>
              <a:rPr lang="ru-RU" sz="2400" dirty="0" smtClean="0"/>
              <a:t>экономики – как вообще, так и в отношении математических моделей.</a:t>
            </a:r>
            <a:endParaRPr lang="ru-RU" sz="2400" dirty="0"/>
          </a:p>
        </p:txBody>
      </p:sp>
      <p:sp>
        <p:nvSpPr>
          <p:cNvPr id="4" name="TextBox 3"/>
          <p:cNvSpPr txBox="1"/>
          <p:nvPr/>
        </p:nvSpPr>
        <p:spPr>
          <a:xfrm>
            <a:off x="611560" y="2564904"/>
            <a:ext cx="8532440" cy="1200329"/>
          </a:xfrm>
          <a:prstGeom prst="rect">
            <a:avLst/>
          </a:prstGeom>
          <a:noFill/>
        </p:spPr>
        <p:txBody>
          <a:bodyPr wrap="square" rtlCol="0">
            <a:spAutoFit/>
          </a:bodyPr>
          <a:lstStyle/>
          <a:p>
            <a:r>
              <a:rPr lang="ru-RU" sz="2400" dirty="0"/>
              <a:t>Часто считают, что первое направление исследует пространство, обладающее свойством </a:t>
            </a:r>
            <a:r>
              <a:rPr lang="ru-RU" sz="2400" b="1" i="1" dirty="0">
                <a:solidFill>
                  <a:schemeClr val="bg2">
                    <a:lumMod val="50000"/>
                  </a:schemeClr>
                </a:solidFill>
              </a:rPr>
              <a:t>дискретности</a:t>
            </a:r>
            <a:r>
              <a:rPr lang="ru-RU" sz="2400" dirty="0"/>
              <a:t>, а второе направление рассматривает </a:t>
            </a:r>
            <a:r>
              <a:rPr lang="ru-RU" sz="2400" b="1" i="1" dirty="0">
                <a:solidFill>
                  <a:schemeClr val="bg2">
                    <a:lumMod val="50000"/>
                  </a:schemeClr>
                </a:solidFill>
              </a:rPr>
              <a:t>непрерывное</a:t>
            </a:r>
            <a:r>
              <a:rPr lang="ru-RU" sz="2400" dirty="0"/>
              <a:t> пространство.</a:t>
            </a:r>
          </a:p>
        </p:txBody>
      </p:sp>
      <p:sp>
        <p:nvSpPr>
          <p:cNvPr id="5" name="TextBox 4"/>
          <p:cNvSpPr txBox="1"/>
          <p:nvPr/>
        </p:nvSpPr>
        <p:spPr>
          <a:xfrm>
            <a:off x="251520" y="4005064"/>
            <a:ext cx="6228184" cy="461665"/>
          </a:xfrm>
          <a:prstGeom prst="rect">
            <a:avLst/>
          </a:prstGeom>
          <a:noFill/>
        </p:spPr>
        <p:txBody>
          <a:bodyPr wrap="square" rtlCol="0">
            <a:spAutoFit/>
          </a:bodyPr>
          <a:lstStyle/>
          <a:p>
            <a:r>
              <a:rPr lang="ru-RU" sz="2400" dirty="0"/>
              <a:t>Мы придерживаемся </a:t>
            </a:r>
            <a:r>
              <a:rPr lang="ru-RU" sz="2400" b="1" i="1" dirty="0">
                <a:solidFill>
                  <a:schemeClr val="bg2">
                    <a:lumMod val="50000"/>
                  </a:schemeClr>
                </a:solidFill>
              </a:rPr>
              <a:t>иной</a:t>
            </a:r>
            <a:r>
              <a:rPr lang="ru-RU" sz="2400" dirty="0"/>
              <a:t> точки зрения.</a:t>
            </a:r>
          </a:p>
        </p:txBody>
      </p:sp>
      <p:sp>
        <p:nvSpPr>
          <p:cNvPr id="7" name="TextBox 6"/>
          <p:cNvSpPr txBox="1"/>
          <p:nvPr/>
        </p:nvSpPr>
        <p:spPr>
          <a:xfrm>
            <a:off x="323528" y="4653136"/>
            <a:ext cx="8352928" cy="1569660"/>
          </a:xfrm>
          <a:prstGeom prst="rect">
            <a:avLst/>
          </a:prstGeom>
          <a:noFill/>
        </p:spPr>
        <p:txBody>
          <a:bodyPr wrap="square" rtlCol="0">
            <a:spAutoFit/>
          </a:bodyPr>
          <a:lstStyle/>
          <a:p>
            <a:r>
              <a:rPr lang="ru-RU" sz="2400" dirty="0"/>
              <a:t>Региональная экономика – это </a:t>
            </a:r>
            <a:r>
              <a:rPr lang="ru-RU" sz="2400" b="1" i="1" dirty="0">
                <a:solidFill>
                  <a:schemeClr val="bg2">
                    <a:lumMod val="50000"/>
                  </a:schemeClr>
                </a:solidFill>
              </a:rPr>
              <a:t>точечная</a:t>
            </a:r>
            <a:r>
              <a:rPr lang="ru-RU" sz="2400" dirty="0"/>
              <a:t> экономика, в которой по сравнению с классической (или неоклассической) макроэкономикой </a:t>
            </a:r>
            <a:r>
              <a:rPr lang="ru-RU" sz="2400" dirty="0" smtClean="0"/>
              <a:t>учтены (более полно) </a:t>
            </a:r>
            <a:r>
              <a:rPr lang="ru-RU" sz="2400" b="1" i="1" dirty="0">
                <a:solidFill>
                  <a:schemeClr val="bg2">
                    <a:lumMod val="50000"/>
                  </a:schemeClr>
                </a:solidFill>
              </a:rPr>
              <a:t>внешние связи </a:t>
            </a:r>
            <a:r>
              <a:rPr lang="ru-RU" sz="2400" dirty="0" smtClean="0"/>
              <a:t>(вывоз-ввоз, экспорт-импорт </a:t>
            </a:r>
            <a:r>
              <a:rPr lang="ru-RU" sz="2400" dirty="0"/>
              <a:t>продукции, услуг, ресурсов).</a:t>
            </a:r>
          </a:p>
        </p:txBody>
      </p:sp>
      <p:sp>
        <p:nvSpPr>
          <p:cNvPr id="8" name="Номер слайда 7"/>
          <p:cNvSpPr>
            <a:spLocks noGrp="1"/>
          </p:cNvSpPr>
          <p:nvPr>
            <p:ph type="sldNum" sz="quarter" idx="12"/>
          </p:nvPr>
        </p:nvSpPr>
        <p:spPr/>
        <p:txBody>
          <a:bodyPr/>
          <a:lstStyle/>
          <a:p>
            <a:fld id="{3CDB5E4F-DE70-43B4-BCB7-CEC1099326A2}" type="slidenum">
              <a:rPr lang="ru-RU" smtClean="0"/>
              <a:pPr/>
              <a:t>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88640"/>
            <a:ext cx="9144000" cy="6370975"/>
          </a:xfrm>
          <a:prstGeom prst="rect">
            <a:avLst/>
          </a:prstGeom>
          <a:noFill/>
          <a:ln w="9525">
            <a:noFill/>
            <a:miter lim="800000"/>
            <a:headEnd/>
            <a:tailEnd/>
          </a:ln>
        </p:spPr>
        <p:txBody>
          <a:bodyPr wrap="square">
            <a:spAutoFit/>
          </a:bodyPr>
          <a:lstStyle/>
          <a:p>
            <a:r>
              <a:rPr lang="ru-RU" sz="2400" b="1" i="1" dirty="0">
                <a:solidFill>
                  <a:schemeClr val="bg2">
                    <a:lumMod val="50000"/>
                  </a:schemeClr>
                </a:solidFill>
              </a:rPr>
              <a:t>Рынок по Вальрасу</a:t>
            </a:r>
            <a:r>
              <a:rPr lang="ru-RU" sz="2400" dirty="0">
                <a:solidFill>
                  <a:schemeClr val="bg2">
                    <a:lumMod val="50000"/>
                  </a:schemeClr>
                </a:solidFill>
              </a:rPr>
              <a:t> </a:t>
            </a:r>
            <a:r>
              <a:rPr lang="ru-RU" sz="2400" dirty="0"/>
              <a:t>– самый </a:t>
            </a:r>
            <a:r>
              <a:rPr lang="ru-RU" sz="2400" dirty="0" smtClean="0"/>
              <a:t>обычный </a:t>
            </a:r>
            <a:r>
              <a:rPr lang="ru-RU" sz="2400" b="1" i="1" dirty="0" smtClean="0">
                <a:solidFill>
                  <a:schemeClr val="bg2">
                    <a:lumMod val="50000"/>
                  </a:schemeClr>
                </a:solidFill>
              </a:rPr>
              <a:t>товарно-денежный</a:t>
            </a:r>
            <a:r>
              <a:rPr lang="ru-RU" sz="2400" dirty="0" smtClean="0"/>
              <a:t>. </a:t>
            </a:r>
            <a:endParaRPr lang="ru-RU" sz="2400" dirty="0"/>
          </a:p>
          <a:p>
            <a:r>
              <a:rPr lang="ru-RU" sz="2400" dirty="0"/>
              <a:t>Каждый субъект рынка (в данном случае, регион) определяет свой </a:t>
            </a:r>
            <a:r>
              <a:rPr lang="ru-RU" sz="2400" b="1" i="1" dirty="0">
                <a:solidFill>
                  <a:schemeClr val="bg2">
                    <a:lumMod val="50000"/>
                  </a:schemeClr>
                </a:solidFill>
              </a:rPr>
              <a:t>спрос и предложение </a:t>
            </a:r>
            <a:r>
              <a:rPr lang="ru-RU" sz="2400" dirty="0"/>
              <a:t>(вывоз-ввоз, экспорт-импорт продукции), </a:t>
            </a:r>
            <a:r>
              <a:rPr lang="ru-RU" sz="2400" dirty="0" err="1"/>
              <a:t>максимизируя</a:t>
            </a:r>
            <a:r>
              <a:rPr lang="ru-RU" sz="2400" dirty="0"/>
              <a:t> свою целевую функцию</a:t>
            </a:r>
            <a:r>
              <a:rPr lang="en-US" sz="2400" dirty="0"/>
              <a:t> </a:t>
            </a:r>
            <a:r>
              <a:rPr lang="en-US" sz="2400" dirty="0" err="1" smtClean="0">
                <a:latin typeface="Times New Roman" pitchFamily="18" charset="0"/>
                <a:cs typeface="Times New Roman" pitchFamily="18" charset="0"/>
              </a:rPr>
              <a:t>z</a:t>
            </a:r>
            <a:r>
              <a:rPr lang="en-US" sz="2400" baseline="30000" dirty="0" err="1" smtClean="0">
                <a:latin typeface="Times New Roman" pitchFamily="18" charset="0"/>
                <a:cs typeface="Times New Roman" pitchFamily="18" charset="0"/>
              </a:rPr>
              <a:t>r</a:t>
            </a:r>
            <a:r>
              <a:rPr lang="ru-RU" sz="2400" dirty="0" smtClean="0"/>
              <a:t> </a:t>
            </a:r>
            <a:r>
              <a:rPr lang="ru-RU" sz="2400" dirty="0"/>
              <a:t>при </a:t>
            </a:r>
            <a:r>
              <a:rPr lang="ru-RU" sz="2400" b="1" i="1" dirty="0">
                <a:solidFill>
                  <a:schemeClr val="bg2">
                    <a:lumMod val="50000"/>
                  </a:schemeClr>
                </a:solidFill>
              </a:rPr>
              <a:t>бюджетном ограничении</a:t>
            </a:r>
            <a:r>
              <a:rPr lang="ru-RU" sz="2400" dirty="0"/>
              <a:t> в текущих ценах обмена. При этом он не задумывается о партнерах или о каких-то целях общего характера. Далее на всех рынках работает </a:t>
            </a:r>
            <a:r>
              <a:rPr lang="ru-RU" sz="2400" b="1" i="1" dirty="0">
                <a:solidFill>
                  <a:schemeClr val="bg2">
                    <a:lumMod val="50000"/>
                  </a:schemeClr>
                </a:solidFill>
              </a:rPr>
              <a:t>закон спроса и предложения</a:t>
            </a:r>
            <a:r>
              <a:rPr lang="ru-RU" sz="2400" dirty="0"/>
              <a:t>: цена растет, если совокупный спрос (ввоз и импорт) превышает совокупное предложение (вывоз и экспорт) и наоборот. Субъекты рынка пересматривают свои </a:t>
            </a:r>
            <a:r>
              <a:rPr lang="ru-RU" sz="2400" dirty="0" smtClean="0"/>
              <a:t>планы – ориентируясь на новые цены. </a:t>
            </a:r>
            <a:r>
              <a:rPr lang="ru-RU" sz="2400" dirty="0"/>
              <a:t>И т.д., пока не будет достигнуто равновесие. </a:t>
            </a:r>
          </a:p>
          <a:p>
            <a:r>
              <a:rPr lang="ru-RU" sz="2400" dirty="0" smtClean="0"/>
              <a:t>Все </a:t>
            </a:r>
            <a:r>
              <a:rPr lang="ru-RU" sz="2400" dirty="0" err="1" smtClean="0"/>
              <a:t>парето-оптимальные</a:t>
            </a:r>
            <a:r>
              <a:rPr lang="ru-RU" sz="2400" dirty="0" smtClean="0"/>
              <a:t> состояния равновесны </a:t>
            </a:r>
            <a:r>
              <a:rPr lang="ru-RU" sz="2400" dirty="0"/>
              <a:t>по Вальрасу:  каждое из них является </a:t>
            </a:r>
            <a:r>
              <a:rPr lang="ru-RU" sz="2400" b="1" i="1" dirty="0">
                <a:solidFill>
                  <a:schemeClr val="bg2">
                    <a:lumMod val="50000"/>
                  </a:schemeClr>
                </a:solidFill>
              </a:rPr>
              <a:t>композицией</a:t>
            </a:r>
            <a:r>
              <a:rPr lang="ru-RU" sz="2400" dirty="0"/>
              <a:t> решений региональных моделей при определенных ценах обмена и сальдо бюджетов.</a:t>
            </a:r>
          </a:p>
          <a:p>
            <a:r>
              <a:rPr lang="ru-RU" sz="2400" dirty="0"/>
              <a:t>Равновесие по Вальрасу с нулевыми </a:t>
            </a:r>
            <a:r>
              <a:rPr lang="ru-RU" sz="2400" dirty="0" smtClean="0"/>
              <a:t>сальдо </a:t>
            </a:r>
            <a:r>
              <a:rPr lang="ru-RU" sz="2400" dirty="0"/>
              <a:t>бюджетов – состояние </a:t>
            </a:r>
            <a:r>
              <a:rPr lang="ru-RU" sz="2400" b="1" i="1" dirty="0">
                <a:solidFill>
                  <a:schemeClr val="bg2">
                    <a:lumMod val="50000"/>
                  </a:schemeClr>
                </a:solidFill>
              </a:rPr>
              <a:t>эквивалентного</a:t>
            </a:r>
            <a:r>
              <a:rPr lang="ru-RU" sz="2400" dirty="0"/>
              <a:t> межрегионального обмена – равновесно и по </a:t>
            </a:r>
            <a:r>
              <a:rPr lang="ru-RU" sz="2400" b="1" i="1" dirty="0" err="1">
                <a:solidFill>
                  <a:schemeClr val="bg2">
                    <a:lumMod val="50000"/>
                  </a:schemeClr>
                </a:solidFill>
              </a:rPr>
              <a:t>Нэшу</a:t>
            </a:r>
            <a:r>
              <a:rPr lang="ru-RU" sz="2400" dirty="0"/>
              <a:t>, т.е. принадлежит </a:t>
            </a:r>
            <a:r>
              <a:rPr lang="ru-RU" sz="2400" b="1" i="1" dirty="0">
                <a:solidFill>
                  <a:schemeClr val="bg2">
                    <a:lumMod val="50000"/>
                  </a:schemeClr>
                </a:solidFill>
              </a:rPr>
              <a:t>ядру </a:t>
            </a:r>
            <a:r>
              <a:rPr lang="ru-RU" sz="2400" b="1" i="1" dirty="0" smtClean="0">
                <a:solidFill>
                  <a:schemeClr val="bg2">
                    <a:lumMod val="50000"/>
                  </a:schemeClr>
                </a:solidFill>
              </a:rPr>
              <a:t>системы </a:t>
            </a:r>
            <a:r>
              <a:rPr lang="ru-RU" sz="2400" dirty="0" smtClean="0"/>
              <a:t>(об этом ниже).</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23528" y="0"/>
            <a:ext cx="8100392" cy="1569660"/>
          </a:xfrm>
          <a:prstGeom prst="rect">
            <a:avLst/>
          </a:prstGeom>
          <a:noFill/>
          <a:ln w="9525">
            <a:noFill/>
            <a:miter lim="800000"/>
            <a:headEnd/>
            <a:tailEnd/>
          </a:ln>
        </p:spPr>
        <p:txBody>
          <a:bodyPr wrap="square">
            <a:spAutoFit/>
          </a:bodyPr>
          <a:lstStyle/>
          <a:p>
            <a:pPr>
              <a:spcBef>
                <a:spcPct val="50000"/>
              </a:spcBef>
            </a:pPr>
            <a:r>
              <a:rPr lang="ru-RU" sz="2400" dirty="0"/>
              <a:t>В прикладном анализе поиск равновесий осуществляется проведением </a:t>
            </a:r>
            <a:r>
              <a:rPr lang="ru-RU" sz="2400" b="1" i="1" dirty="0">
                <a:solidFill>
                  <a:schemeClr val="bg2">
                    <a:lumMod val="50000"/>
                  </a:schemeClr>
                </a:solidFill>
              </a:rPr>
              <a:t>серии</a:t>
            </a:r>
            <a:r>
              <a:rPr lang="ru-RU" sz="2400" dirty="0"/>
              <a:t> решений задачи для системы в целом, в которых по результатам предыдущей итерации </a:t>
            </a:r>
            <a:r>
              <a:rPr lang="ru-RU" sz="2400" b="1" i="1" dirty="0">
                <a:solidFill>
                  <a:schemeClr val="bg2">
                    <a:lumMod val="50000"/>
                  </a:schemeClr>
                </a:solidFill>
              </a:rPr>
              <a:t>меняется </a:t>
            </a:r>
            <a:r>
              <a:rPr lang="ru-RU" sz="2400" b="1" i="1" dirty="0" smtClean="0">
                <a:solidFill>
                  <a:schemeClr val="bg2">
                    <a:lumMod val="50000"/>
                  </a:schemeClr>
                </a:solidFill>
              </a:rPr>
              <a:t>луч </a:t>
            </a:r>
            <a:r>
              <a:rPr lang="ru-RU" sz="2400" dirty="0" smtClean="0"/>
              <a:t>территориальной структуры потребления.</a:t>
            </a:r>
            <a:endParaRPr lang="ru-RU" sz="2400" dirty="0"/>
          </a:p>
        </p:txBody>
      </p:sp>
      <p:sp>
        <p:nvSpPr>
          <p:cNvPr id="35845" name="Text Box 5"/>
          <p:cNvSpPr txBox="1">
            <a:spLocks noChangeArrowheads="1"/>
          </p:cNvSpPr>
          <p:nvPr/>
        </p:nvSpPr>
        <p:spPr bwMode="auto">
          <a:xfrm>
            <a:off x="0" y="1517883"/>
            <a:ext cx="9144000" cy="830997"/>
          </a:xfrm>
          <a:prstGeom prst="rect">
            <a:avLst/>
          </a:prstGeom>
          <a:noFill/>
          <a:ln w="9525">
            <a:noFill/>
            <a:miter lim="800000"/>
            <a:headEnd/>
            <a:tailEnd/>
          </a:ln>
        </p:spPr>
        <p:txBody>
          <a:bodyPr wrap="square">
            <a:spAutoFit/>
          </a:bodyPr>
          <a:lstStyle/>
          <a:p>
            <a:pPr>
              <a:spcBef>
                <a:spcPct val="50000"/>
              </a:spcBef>
            </a:pPr>
            <a:r>
              <a:rPr lang="ru-RU" sz="2400" dirty="0"/>
              <a:t>Разработан эффективный алгоритм корректировки </a:t>
            </a:r>
            <a:r>
              <a:rPr lang="ru-RU" sz="2400" dirty="0" smtClean="0"/>
              <a:t>структуры потребления, </a:t>
            </a:r>
            <a:r>
              <a:rPr lang="ru-RU" sz="2400" dirty="0"/>
              <a:t>приводящий к </a:t>
            </a:r>
            <a:r>
              <a:rPr lang="ru-RU" sz="2400" dirty="0" smtClean="0"/>
              <a:t>заданным </a:t>
            </a:r>
            <a:r>
              <a:rPr lang="ru-RU" sz="2400" dirty="0"/>
              <a:t>сальдо бюджетов регионов.</a:t>
            </a:r>
          </a:p>
        </p:txBody>
      </p:sp>
      <p:sp>
        <p:nvSpPr>
          <p:cNvPr id="35846" name="Text Box 6"/>
          <p:cNvSpPr txBox="1">
            <a:spLocks noChangeArrowheads="1"/>
          </p:cNvSpPr>
          <p:nvPr/>
        </p:nvSpPr>
        <p:spPr bwMode="auto">
          <a:xfrm>
            <a:off x="467544" y="4254187"/>
            <a:ext cx="6156176" cy="830997"/>
          </a:xfrm>
          <a:prstGeom prst="rect">
            <a:avLst/>
          </a:prstGeom>
          <a:noFill/>
          <a:ln w="9525">
            <a:noFill/>
            <a:miter lim="800000"/>
            <a:headEnd/>
            <a:tailEnd/>
          </a:ln>
        </p:spPr>
        <p:txBody>
          <a:bodyPr wrap="square">
            <a:spAutoFit/>
          </a:bodyPr>
          <a:lstStyle/>
          <a:p>
            <a:pPr>
              <a:spcBef>
                <a:spcPct val="50000"/>
              </a:spcBef>
            </a:pPr>
            <a:r>
              <a:rPr lang="ru-RU" sz="2400" dirty="0"/>
              <a:t>В зависимости от </a:t>
            </a:r>
            <a:r>
              <a:rPr lang="ru-RU" sz="2400" b="1" i="1" dirty="0">
                <a:solidFill>
                  <a:schemeClr val="bg2">
                    <a:lumMod val="50000"/>
                  </a:schemeClr>
                </a:solidFill>
              </a:rPr>
              <a:t>начальной точки </a:t>
            </a:r>
            <a:r>
              <a:rPr lang="ru-RU" sz="2400" dirty="0"/>
              <a:t>процесс приводит к тому или иному </a:t>
            </a:r>
            <a:r>
              <a:rPr lang="ru-RU" sz="2400" dirty="0" smtClean="0"/>
              <a:t>равновесию.</a:t>
            </a:r>
            <a:endParaRPr lang="ru-RU" sz="2400" dirty="0"/>
          </a:p>
        </p:txBody>
      </p:sp>
      <p:sp>
        <p:nvSpPr>
          <p:cNvPr id="35847" name="Text Box 7"/>
          <p:cNvSpPr txBox="1">
            <a:spLocks noChangeArrowheads="1"/>
          </p:cNvSpPr>
          <p:nvPr/>
        </p:nvSpPr>
        <p:spPr bwMode="auto">
          <a:xfrm>
            <a:off x="0" y="5085184"/>
            <a:ext cx="6372200" cy="1200329"/>
          </a:xfrm>
          <a:prstGeom prst="rect">
            <a:avLst/>
          </a:prstGeom>
          <a:noFill/>
          <a:ln w="9525">
            <a:noFill/>
            <a:miter lim="800000"/>
            <a:headEnd/>
            <a:tailEnd/>
          </a:ln>
        </p:spPr>
        <p:txBody>
          <a:bodyPr wrap="square">
            <a:spAutoFit/>
          </a:bodyPr>
          <a:lstStyle/>
          <a:p>
            <a:pPr>
              <a:spcBef>
                <a:spcPct val="50000"/>
              </a:spcBef>
            </a:pPr>
            <a:r>
              <a:rPr lang="ru-RU" sz="2400" dirty="0"/>
              <a:t>Пока в прикладном анализе «больших» систем более одной точки </a:t>
            </a:r>
            <a:r>
              <a:rPr lang="ru-RU" sz="2400" dirty="0" smtClean="0"/>
              <a:t>эквивалентного обмена </a:t>
            </a:r>
            <a:r>
              <a:rPr lang="ru-RU" sz="2400" dirty="0"/>
              <a:t>выявить </a:t>
            </a:r>
            <a:r>
              <a:rPr lang="ru-RU" sz="2400" b="1" i="1" dirty="0">
                <a:solidFill>
                  <a:schemeClr val="bg2">
                    <a:lumMod val="50000"/>
                  </a:schemeClr>
                </a:solidFill>
              </a:rPr>
              <a:t>не удавалось</a:t>
            </a:r>
            <a:r>
              <a:rPr lang="ru-RU" sz="2400" dirty="0"/>
              <a:t>.</a:t>
            </a:r>
          </a:p>
        </p:txBody>
      </p:sp>
      <p:sp>
        <p:nvSpPr>
          <p:cNvPr id="7" name="TextBox 6"/>
          <p:cNvSpPr txBox="1"/>
          <p:nvPr/>
        </p:nvSpPr>
        <p:spPr>
          <a:xfrm>
            <a:off x="0" y="2372687"/>
            <a:ext cx="9144000" cy="1200329"/>
          </a:xfrm>
          <a:prstGeom prst="rect">
            <a:avLst/>
          </a:prstGeom>
          <a:noFill/>
        </p:spPr>
        <p:txBody>
          <a:bodyPr wrap="square" rtlCol="0">
            <a:spAutoFit/>
          </a:bodyPr>
          <a:lstStyle/>
          <a:p>
            <a:r>
              <a:rPr lang="ru-RU" sz="2400" dirty="0" smtClean="0"/>
              <a:t>Он основан на том, что известно </a:t>
            </a:r>
            <a:r>
              <a:rPr lang="ru-RU" sz="2400" b="1" i="1" dirty="0" smtClean="0">
                <a:solidFill>
                  <a:schemeClr val="bg2">
                    <a:lumMod val="50000"/>
                  </a:schemeClr>
                </a:solidFill>
              </a:rPr>
              <a:t>уравнение гиперплоскости</a:t>
            </a:r>
            <a:r>
              <a:rPr lang="ru-RU" sz="2400" dirty="0" smtClean="0"/>
              <a:t>-грани </a:t>
            </a:r>
            <a:r>
              <a:rPr lang="ru-RU" sz="2400" dirty="0" err="1" smtClean="0"/>
              <a:t>парето-границы</a:t>
            </a:r>
            <a:r>
              <a:rPr lang="ru-RU" sz="2400" dirty="0" smtClean="0"/>
              <a:t>, которую пересекает </a:t>
            </a:r>
            <a:r>
              <a:rPr lang="ru-RU" sz="2400" b="1" i="1" dirty="0" smtClean="0">
                <a:solidFill>
                  <a:schemeClr val="bg2">
                    <a:lumMod val="50000"/>
                  </a:schemeClr>
                </a:solidFill>
              </a:rPr>
              <a:t>текущий луч </a:t>
            </a:r>
            <a:r>
              <a:rPr lang="ru-RU" sz="2400" dirty="0" smtClean="0"/>
              <a:t>структуры потребления.</a:t>
            </a:r>
            <a:endParaRPr lang="ru-RU" sz="2400" dirty="0"/>
          </a:p>
        </p:txBody>
      </p:sp>
      <p:sp>
        <p:nvSpPr>
          <p:cNvPr id="9" name="TextBox 8"/>
          <p:cNvSpPr txBox="1"/>
          <p:nvPr/>
        </p:nvSpPr>
        <p:spPr>
          <a:xfrm>
            <a:off x="0" y="6237312"/>
            <a:ext cx="9144000" cy="461665"/>
          </a:xfrm>
          <a:prstGeom prst="rect">
            <a:avLst/>
          </a:prstGeom>
          <a:noFill/>
        </p:spPr>
        <p:txBody>
          <a:bodyPr wrap="square" rtlCol="0">
            <a:spAutoFit/>
          </a:bodyPr>
          <a:lstStyle/>
          <a:p>
            <a:r>
              <a:rPr lang="ru-RU" sz="2400" dirty="0" smtClean="0"/>
              <a:t>Условный пример построен так, чтобы таких точек было  </a:t>
            </a:r>
            <a:r>
              <a:rPr lang="ru-RU" sz="2400" b="1" i="1" dirty="0" smtClean="0">
                <a:solidFill>
                  <a:schemeClr val="bg2">
                    <a:lumMod val="50000"/>
                  </a:schemeClr>
                </a:solidFill>
              </a:rPr>
              <a:t>три</a:t>
            </a:r>
            <a:r>
              <a:rPr lang="ru-RU" sz="2400" dirty="0" smtClean="0"/>
              <a:t>.</a:t>
            </a:r>
            <a:endParaRPr lang="ru-RU" sz="2400" dirty="0"/>
          </a:p>
        </p:txBody>
      </p:sp>
      <p:sp>
        <p:nvSpPr>
          <p:cNvPr id="11" name="TextBox 10"/>
          <p:cNvSpPr txBox="1"/>
          <p:nvPr/>
        </p:nvSpPr>
        <p:spPr>
          <a:xfrm>
            <a:off x="1439144" y="3462099"/>
            <a:ext cx="7704856" cy="830997"/>
          </a:xfrm>
          <a:prstGeom prst="rect">
            <a:avLst/>
          </a:prstGeom>
          <a:noFill/>
        </p:spPr>
        <p:txBody>
          <a:bodyPr wrap="square" rtlCol="0">
            <a:spAutoFit/>
          </a:bodyPr>
          <a:lstStyle/>
          <a:p>
            <a:r>
              <a:rPr lang="ru-RU" sz="2400" dirty="0" smtClean="0"/>
              <a:t>Равновесия при нулевых сальдо бюджетов есть точки (состояния) эквивалентного межрегионального обмена. </a:t>
            </a:r>
            <a:endParaRPr lang="ru-RU" sz="2400" dirty="0"/>
          </a:p>
        </p:txBody>
      </p:sp>
      <p:grpSp>
        <p:nvGrpSpPr>
          <p:cNvPr id="12" name="Group 102"/>
          <p:cNvGrpSpPr>
            <a:grpSpLocks/>
          </p:cNvGrpSpPr>
          <p:nvPr/>
        </p:nvGrpSpPr>
        <p:grpSpPr bwMode="auto">
          <a:xfrm>
            <a:off x="6156176" y="4221088"/>
            <a:ext cx="2736304" cy="1988840"/>
            <a:chOff x="3978" y="2864"/>
            <a:chExt cx="1782" cy="1423"/>
          </a:xfrm>
        </p:grpSpPr>
        <p:sp>
          <p:nvSpPr>
            <p:cNvPr id="13" name="Freeform 82"/>
            <p:cNvSpPr>
              <a:spLocks/>
            </p:cNvSpPr>
            <p:nvPr/>
          </p:nvSpPr>
          <p:spPr bwMode="auto">
            <a:xfrm>
              <a:off x="4111" y="2958"/>
              <a:ext cx="771" cy="1225"/>
            </a:xfrm>
            <a:custGeom>
              <a:avLst/>
              <a:gdLst>
                <a:gd name="T0" fmla="*/ 771 w 771"/>
                <a:gd name="T1" fmla="*/ 0 h 1225"/>
                <a:gd name="T2" fmla="*/ 326 w 771"/>
                <a:gd name="T3" fmla="*/ 590 h 1225"/>
                <a:gd name="T4" fmla="*/ 0 w 771"/>
                <a:gd name="T5" fmla="*/ 1225 h 1225"/>
                <a:gd name="T6" fmla="*/ 0 60000 65536"/>
                <a:gd name="T7" fmla="*/ 0 60000 65536"/>
                <a:gd name="T8" fmla="*/ 0 60000 65536"/>
                <a:gd name="T9" fmla="*/ 0 w 771"/>
                <a:gd name="T10" fmla="*/ 0 h 1225"/>
                <a:gd name="T11" fmla="*/ 771 w 771"/>
                <a:gd name="T12" fmla="*/ 1225 h 1225"/>
              </a:gdLst>
              <a:ahLst/>
              <a:cxnLst>
                <a:cxn ang="T6">
                  <a:pos x="T0" y="T1"/>
                </a:cxn>
                <a:cxn ang="T7">
                  <a:pos x="T2" y="T3"/>
                </a:cxn>
                <a:cxn ang="T8">
                  <a:pos x="T4" y="T5"/>
                </a:cxn>
              </a:cxnLst>
              <a:rect l="T9" t="T10" r="T11" b="T12"/>
              <a:pathLst>
                <a:path w="771" h="1225">
                  <a:moveTo>
                    <a:pt x="771" y="0"/>
                  </a:moveTo>
                  <a:cubicBezTo>
                    <a:pt x="697" y="98"/>
                    <a:pt x="454" y="386"/>
                    <a:pt x="326" y="590"/>
                  </a:cubicBezTo>
                  <a:cubicBezTo>
                    <a:pt x="198" y="794"/>
                    <a:pt x="68" y="1093"/>
                    <a:pt x="0" y="1225"/>
                  </a:cubicBezTo>
                </a:path>
              </a:pathLst>
            </a:custGeom>
            <a:noFill/>
            <a:ln w="38100" cmpd="sng">
              <a:solidFill>
                <a:schemeClr val="tx1"/>
              </a:solidFill>
              <a:round/>
              <a:headEnd type="none" w="med" len="med"/>
              <a:tailEnd type="none" w="med" len="med"/>
            </a:ln>
          </p:spPr>
          <p:txBody>
            <a:bodyPr/>
            <a:lstStyle/>
            <a:p>
              <a:endParaRPr lang="ru-RU"/>
            </a:p>
          </p:txBody>
        </p:sp>
        <p:sp>
          <p:nvSpPr>
            <p:cNvPr id="14" name="Freeform 83"/>
            <p:cNvSpPr>
              <a:spLocks/>
            </p:cNvSpPr>
            <p:nvPr/>
          </p:nvSpPr>
          <p:spPr bwMode="auto">
            <a:xfrm>
              <a:off x="4881" y="2958"/>
              <a:ext cx="726" cy="1225"/>
            </a:xfrm>
            <a:custGeom>
              <a:avLst/>
              <a:gdLst>
                <a:gd name="T0" fmla="*/ 0 w 726"/>
                <a:gd name="T1" fmla="*/ 0 h 1225"/>
                <a:gd name="T2" fmla="*/ 458 w 726"/>
                <a:gd name="T3" fmla="*/ 570 h 1225"/>
                <a:gd name="T4" fmla="*/ 726 w 726"/>
                <a:gd name="T5" fmla="*/ 1225 h 1225"/>
                <a:gd name="T6" fmla="*/ 0 60000 65536"/>
                <a:gd name="T7" fmla="*/ 0 60000 65536"/>
                <a:gd name="T8" fmla="*/ 0 60000 65536"/>
                <a:gd name="T9" fmla="*/ 0 w 726"/>
                <a:gd name="T10" fmla="*/ 0 h 1225"/>
                <a:gd name="T11" fmla="*/ 726 w 726"/>
                <a:gd name="T12" fmla="*/ 1225 h 1225"/>
              </a:gdLst>
              <a:ahLst/>
              <a:cxnLst>
                <a:cxn ang="T6">
                  <a:pos x="T0" y="T1"/>
                </a:cxn>
                <a:cxn ang="T7">
                  <a:pos x="T2" y="T3"/>
                </a:cxn>
                <a:cxn ang="T8">
                  <a:pos x="T4" y="T5"/>
                </a:cxn>
              </a:cxnLst>
              <a:rect l="T9" t="T10" r="T11" b="T12"/>
              <a:pathLst>
                <a:path w="726" h="1225">
                  <a:moveTo>
                    <a:pt x="0" y="0"/>
                  </a:moveTo>
                  <a:cubicBezTo>
                    <a:pt x="76" y="95"/>
                    <a:pt x="337" y="366"/>
                    <a:pt x="458" y="570"/>
                  </a:cubicBezTo>
                  <a:cubicBezTo>
                    <a:pt x="579" y="774"/>
                    <a:pt x="670" y="1089"/>
                    <a:pt x="726" y="1225"/>
                  </a:cubicBezTo>
                </a:path>
              </a:pathLst>
            </a:custGeom>
            <a:noFill/>
            <a:ln w="38100" cmpd="sng">
              <a:solidFill>
                <a:schemeClr val="tx1"/>
              </a:solidFill>
              <a:round/>
              <a:headEnd type="none" w="med" len="med"/>
              <a:tailEnd type="none" w="med" len="med"/>
            </a:ln>
          </p:spPr>
          <p:txBody>
            <a:bodyPr/>
            <a:lstStyle/>
            <a:p>
              <a:endParaRPr lang="ru-RU"/>
            </a:p>
          </p:txBody>
        </p:sp>
        <p:sp>
          <p:nvSpPr>
            <p:cNvPr id="15" name="Freeform 84"/>
            <p:cNvSpPr>
              <a:spLocks/>
            </p:cNvSpPr>
            <p:nvPr/>
          </p:nvSpPr>
          <p:spPr bwMode="auto">
            <a:xfrm>
              <a:off x="4110" y="4183"/>
              <a:ext cx="1497" cy="104"/>
            </a:xfrm>
            <a:custGeom>
              <a:avLst/>
              <a:gdLst>
                <a:gd name="T0" fmla="*/ 0 w 1497"/>
                <a:gd name="T1" fmla="*/ 0 h 104"/>
                <a:gd name="T2" fmla="*/ 701 w 1497"/>
                <a:gd name="T3" fmla="*/ 104 h 104"/>
                <a:gd name="T4" fmla="*/ 1497 w 1497"/>
                <a:gd name="T5" fmla="*/ 1 h 104"/>
                <a:gd name="T6" fmla="*/ 0 60000 65536"/>
                <a:gd name="T7" fmla="*/ 0 60000 65536"/>
                <a:gd name="T8" fmla="*/ 0 60000 65536"/>
                <a:gd name="T9" fmla="*/ 0 w 1497"/>
                <a:gd name="T10" fmla="*/ 0 h 104"/>
                <a:gd name="T11" fmla="*/ 1497 w 1497"/>
                <a:gd name="T12" fmla="*/ 104 h 104"/>
              </a:gdLst>
              <a:ahLst/>
              <a:cxnLst>
                <a:cxn ang="T6">
                  <a:pos x="T0" y="T1"/>
                </a:cxn>
                <a:cxn ang="T7">
                  <a:pos x="T2" y="T3"/>
                </a:cxn>
                <a:cxn ang="T8">
                  <a:pos x="T4" y="T5"/>
                </a:cxn>
              </a:cxnLst>
              <a:rect l="T9" t="T10" r="T11" b="T12"/>
              <a:pathLst>
                <a:path w="1497" h="104">
                  <a:moveTo>
                    <a:pt x="0" y="0"/>
                  </a:moveTo>
                  <a:cubicBezTo>
                    <a:pt x="117" y="17"/>
                    <a:pt x="452" y="104"/>
                    <a:pt x="701" y="104"/>
                  </a:cubicBezTo>
                  <a:cubicBezTo>
                    <a:pt x="950" y="104"/>
                    <a:pt x="1331" y="22"/>
                    <a:pt x="1497" y="1"/>
                  </a:cubicBezTo>
                </a:path>
              </a:pathLst>
            </a:custGeom>
            <a:noFill/>
            <a:ln w="38100" cmpd="sng">
              <a:solidFill>
                <a:schemeClr val="tx1"/>
              </a:solidFill>
              <a:round/>
              <a:headEnd type="none" w="med" len="med"/>
              <a:tailEnd type="none" w="med" len="med"/>
            </a:ln>
          </p:spPr>
          <p:txBody>
            <a:bodyPr/>
            <a:lstStyle/>
            <a:p>
              <a:endParaRPr lang="ru-RU"/>
            </a:p>
          </p:txBody>
        </p:sp>
        <p:sp>
          <p:nvSpPr>
            <p:cNvPr id="16" name="Oval 91"/>
            <p:cNvSpPr>
              <a:spLocks noChangeArrowheads="1"/>
            </p:cNvSpPr>
            <p:nvPr/>
          </p:nvSpPr>
          <p:spPr bwMode="auto">
            <a:xfrm>
              <a:off x="4941" y="2895"/>
              <a:ext cx="182" cy="181"/>
            </a:xfrm>
            <a:prstGeom prst="ellipse">
              <a:avLst/>
            </a:prstGeom>
            <a:noFill/>
            <a:ln w="9525">
              <a:solidFill>
                <a:schemeClr val="tx1"/>
              </a:solidFill>
              <a:round/>
              <a:headEnd/>
              <a:tailEnd/>
            </a:ln>
          </p:spPr>
          <p:txBody>
            <a:bodyPr wrap="none" anchor="ctr"/>
            <a:lstStyle/>
            <a:p>
              <a:endParaRPr lang="ru-RU"/>
            </a:p>
          </p:txBody>
        </p:sp>
        <p:sp>
          <p:nvSpPr>
            <p:cNvPr id="17" name="Oval 92"/>
            <p:cNvSpPr>
              <a:spLocks noChangeArrowheads="1"/>
            </p:cNvSpPr>
            <p:nvPr/>
          </p:nvSpPr>
          <p:spPr bwMode="auto">
            <a:xfrm>
              <a:off x="3978" y="3924"/>
              <a:ext cx="182" cy="181"/>
            </a:xfrm>
            <a:prstGeom prst="ellipse">
              <a:avLst/>
            </a:prstGeom>
            <a:noFill/>
            <a:ln w="9525">
              <a:solidFill>
                <a:schemeClr val="tx1"/>
              </a:solidFill>
              <a:round/>
              <a:headEnd/>
              <a:tailEnd/>
            </a:ln>
          </p:spPr>
          <p:txBody>
            <a:bodyPr wrap="none" anchor="ctr"/>
            <a:lstStyle/>
            <a:p>
              <a:endParaRPr lang="ru-RU"/>
            </a:p>
          </p:txBody>
        </p:sp>
        <p:sp>
          <p:nvSpPr>
            <p:cNvPr id="18" name="Oval 93"/>
            <p:cNvSpPr>
              <a:spLocks noChangeArrowheads="1"/>
            </p:cNvSpPr>
            <p:nvPr/>
          </p:nvSpPr>
          <p:spPr bwMode="auto">
            <a:xfrm>
              <a:off x="5548" y="3874"/>
              <a:ext cx="182" cy="181"/>
            </a:xfrm>
            <a:prstGeom prst="ellipse">
              <a:avLst/>
            </a:prstGeom>
            <a:noFill/>
            <a:ln w="9525">
              <a:solidFill>
                <a:schemeClr val="tx1"/>
              </a:solidFill>
              <a:round/>
              <a:headEnd/>
              <a:tailEnd/>
            </a:ln>
          </p:spPr>
          <p:txBody>
            <a:bodyPr wrap="none" anchor="ctr"/>
            <a:lstStyle/>
            <a:p>
              <a:endParaRPr lang="ru-RU"/>
            </a:p>
          </p:txBody>
        </p:sp>
        <p:sp>
          <p:nvSpPr>
            <p:cNvPr id="19" name="Text Box 94"/>
            <p:cNvSpPr txBox="1">
              <a:spLocks noChangeArrowheads="1"/>
            </p:cNvSpPr>
            <p:nvPr/>
          </p:nvSpPr>
          <p:spPr bwMode="auto">
            <a:xfrm>
              <a:off x="3978" y="3884"/>
              <a:ext cx="227" cy="231"/>
            </a:xfrm>
            <a:prstGeom prst="rect">
              <a:avLst/>
            </a:prstGeom>
            <a:noFill/>
            <a:ln w="9525">
              <a:noFill/>
              <a:miter lim="800000"/>
              <a:headEnd/>
              <a:tailEnd/>
            </a:ln>
          </p:spPr>
          <p:txBody>
            <a:bodyPr>
              <a:spAutoFit/>
            </a:bodyPr>
            <a:lstStyle/>
            <a:p>
              <a:pPr>
                <a:spcBef>
                  <a:spcPct val="50000"/>
                </a:spcBef>
              </a:pPr>
              <a:r>
                <a:rPr lang="ru-RU"/>
                <a:t>3</a:t>
              </a:r>
            </a:p>
          </p:txBody>
        </p:sp>
        <p:sp>
          <p:nvSpPr>
            <p:cNvPr id="20" name="Text Box 95"/>
            <p:cNvSpPr txBox="1">
              <a:spLocks noChangeArrowheads="1"/>
            </p:cNvSpPr>
            <p:nvPr/>
          </p:nvSpPr>
          <p:spPr bwMode="auto">
            <a:xfrm>
              <a:off x="4921" y="2864"/>
              <a:ext cx="272" cy="231"/>
            </a:xfrm>
            <a:prstGeom prst="rect">
              <a:avLst/>
            </a:prstGeom>
            <a:noFill/>
            <a:ln w="9525">
              <a:noFill/>
              <a:miter lim="800000"/>
              <a:headEnd/>
              <a:tailEnd/>
            </a:ln>
          </p:spPr>
          <p:txBody>
            <a:bodyPr>
              <a:spAutoFit/>
            </a:bodyPr>
            <a:lstStyle/>
            <a:p>
              <a:pPr>
                <a:spcBef>
                  <a:spcPct val="50000"/>
                </a:spcBef>
              </a:pPr>
              <a:r>
                <a:rPr lang="ru-RU"/>
                <a:t>1</a:t>
              </a:r>
            </a:p>
          </p:txBody>
        </p:sp>
        <p:sp>
          <p:nvSpPr>
            <p:cNvPr id="21" name="Text Box 96"/>
            <p:cNvSpPr txBox="1">
              <a:spLocks noChangeArrowheads="1"/>
            </p:cNvSpPr>
            <p:nvPr/>
          </p:nvSpPr>
          <p:spPr bwMode="auto">
            <a:xfrm>
              <a:off x="5533" y="3838"/>
              <a:ext cx="227" cy="231"/>
            </a:xfrm>
            <a:prstGeom prst="rect">
              <a:avLst/>
            </a:prstGeom>
            <a:noFill/>
            <a:ln w="9525">
              <a:noFill/>
              <a:miter lim="800000"/>
              <a:headEnd/>
              <a:tailEnd/>
            </a:ln>
          </p:spPr>
          <p:txBody>
            <a:bodyPr>
              <a:spAutoFit/>
            </a:bodyPr>
            <a:lstStyle/>
            <a:p>
              <a:pPr>
                <a:spcBef>
                  <a:spcPct val="50000"/>
                </a:spcBef>
              </a:pPr>
              <a:r>
                <a:rPr lang="ru-RU"/>
                <a:t>2</a:t>
              </a:r>
            </a:p>
          </p:txBody>
        </p:sp>
        <p:sp>
          <p:nvSpPr>
            <p:cNvPr id="22" name="Oval 99"/>
            <p:cNvSpPr>
              <a:spLocks noChangeArrowheads="1"/>
            </p:cNvSpPr>
            <p:nvPr/>
          </p:nvSpPr>
          <p:spPr bwMode="auto">
            <a:xfrm>
              <a:off x="4921" y="3657"/>
              <a:ext cx="45" cy="45"/>
            </a:xfrm>
            <a:prstGeom prst="ellipse">
              <a:avLst/>
            </a:prstGeom>
            <a:solidFill>
              <a:srgbClr val="CC0000"/>
            </a:solidFill>
            <a:ln w="9525">
              <a:solidFill>
                <a:schemeClr val="tx1"/>
              </a:solidFill>
              <a:round/>
              <a:headEnd/>
              <a:tailEnd/>
            </a:ln>
          </p:spPr>
          <p:txBody>
            <a:bodyPr wrap="none" anchor="ctr"/>
            <a:lstStyle/>
            <a:p>
              <a:endParaRPr lang="ru-RU"/>
            </a:p>
          </p:txBody>
        </p:sp>
        <p:sp>
          <p:nvSpPr>
            <p:cNvPr id="23" name="Oval 100"/>
            <p:cNvSpPr>
              <a:spLocks noChangeArrowheads="1"/>
            </p:cNvSpPr>
            <p:nvPr/>
          </p:nvSpPr>
          <p:spPr bwMode="auto">
            <a:xfrm>
              <a:off x="4921" y="3884"/>
              <a:ext cx="45" cy="45"/>
            </a:xfrm>
            <a:prstGeom prst="ellipse">
              <a:avLst/>
            </a:prstGeom>
            <a:solidFill>
              <a:srgbClr val="CC0000"/>
            </a:solidFill>
            <a:ln w="9525">
              <a:solidFill>
                <a:schemeClr val="tx1"/>
              </a:solidFill>
              <a:round/>
              <a:headEnd/>
              <a:tailEnd/>
            </a:ln>
          </p:spPr>
          <p:txBody>
            <a:bodyPr wrap="none" anchor="ctr"/>
            <a:lstStyle/>
            <a:p>
              <a:endParaRPr lang="ru-RU"/>
            </a:p>
          </p:txBody>
        </p:sp>
        <p:sp>
          <p:nvSpPr>
            <p:cNvPr id="24" name="Oval 101"/>
            <p:cNvSpPr>
              <a:spLocks noChangeArrowheads="1"/>
            </p:cNvSpPr>
            <p:nvPr/>
          </p:nvSpPr>
          <p:spPr bwMode="auto">
            <a:xfrm>
              <a:off x="5057" y="3929"/>
              <a:ext cx="45" cy="45"/>
            </a:xfrm>
            <a:prstGeom prst="ellipse">
              <a:avLst/>
            </a:prstGeom>
            <a:solidFill>
              <a:srgbClr val="CC0000"/>
            </a:solidFill>
            <a:ln w="9525">
              <a:solidFill>
                <a:schemeClr val="tx1"/>
              </a:solidFill>
              <a:round/>
              <a:headEnd/>
              <a:tailEnd/>
            </a:ln>
          </p:spPr>
          <p:txBody>
            <a:bodyPr wrap="none" anchor="ct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P spid="35847" grpId="0"/>
      <p:bldP spid="7"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22</a:t>
            </a:fld>
            <a:endParaRPr lang="ru-RU"/>
          </a:p>
        </p:txBody>
      </p:sp>
      <p:pic>
        <p:nvPicPr>
          <p:cNvPr id="4" name="MP4_2_.avi">
            <a:hlinkClick r:id="" action="ppaction://media"/>
          </p:cNvPr>
          <p:cNvPicPr>
            <a:picLocks noRot="1" noChangeAspect="1"/>
          </p:cNvPicPr>
          <p:nvPr>
            <a:videoFile r:link="rId1"/>
          </p:nvPr>
        </p:nvPicPr>
        <p:blipFill>
          <a:blip r:embed="rId3" cstate="print"/>
          <a:stretch>
            <a:fillRect/>
          </a:stretch>
        </p:blipFill>
        <p:spPr>
          <a:xfrm>
            <a:off x="0" y="764704"/>
            <a:ext cx="9095667" cy="5112568"/>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0" y="0"/>
            <a:ext cx="4067175" cy="457200"/>
          </a:xfrm>
          <a:prstGeom prst="rect">
            <a:avLst/>
          </a:prstGeom>
          <a:noFill/>
          <a:ln w="9525">
            <a:noFill/>
            <a:miter lim="800000"/>
            <a:headEnd/>
            <a:tailEnd/>
          </a:ln>
        </p:spPr>
        <p:txBody>
          <a:bodyPr>
            <a:spAutoFit/>
          </a:bodyPr>
          <a:lstStyle/>
          <a:p>
            <a:pPr>
              <a:spcBef>
                <a:spcPct val="50000"/>
              </a:spcBef>
            </a:pPr>
            <a:r>
              <a:rPr lang="ru-RU" sz="2400" b="1" i="1" dirty="0">
                <a:solidFill>
                  <a:schemeClr val="bg2">
                    <a:lumMod val="50000"/>
                  </a:schemeClr>
                </a:solidFill>
              </a:rPr>
              <a:t>Коалиционный анализ:</a:t>
            </a:r>
          </a:p>
        </p:txBody>
      </p:sp>
      <p:sp>
        <p:nvSpPr>
          <p:cNvPr id="26629" name="Text Box 5"/>
          <p:cNvSpPr txBox="1">
            <a:spLocks noChangeArrowheads="1"/>
          </p:cNvSpPr>
          <p:nvPr/>
        </p:nvSpPr>
        <p:spPr bwMode="auto">
          <a:xfrm>
            <a:off x="0" y="476672"/>
            <a:ext cx="8748464" cy="1200329"/>
          </a:xfrm>
          <a:prstGeom prst="rect">
            <a:avLst/>
          </a:prstGeom>
          <a:noFill/>
          <a:ln w="9525">
            <a:noFill/>
            <a:miter lim="800000"/>
            <a:headEnd/>
            <a:tailEnd/>
          </a:ln>
        </p:spPr>
        <p:txBody>
          <a:bodyPr wrap="square">
            <a:spAutoFit/>
          </a:bodyPr>
          <a:lstStyle/>
          <a:p>
            <a:pPr>
              <a:spcBef>
                <a:spcPct val="50000"/>
              </a:spcBef>
            </a:pPr>
            <a:r>
              <a:rPr lang="ru-RU" sz="2400" dirty="0"/>
              <a:t>Анализ, основанный на расчетах по коалициям регионов </a:t>
            </a:r>
            <a:r>
              <a:rPr lang="ru-RU" sz="2400" dirty="0" smtClean="0"/>
              <a:t>– </a:t>
            </a:r>
            <a:r>
              <a:rPr lang="ru-RU" sz="2400" b="1" i="1" dirty="0" smtClean="0">
                <a:solidFill>
                  <a:schemeClr val="bg2">
                    <a:lumMod val="50000"/>
                  </a:schemeClr>
                </a:solidFill>
              </a:rPr>
              <a:t>группам </a:t>
            </a:r>
            <a:r>
              <a:rPr lang="ru-RU" sz="2400" b="1" i="1" dirty="0">
                <a:solidFill>
                  <a:schemeClr val="bg2">
                    <a:lumMod val="50000"/>
                  </a:schemeClr>
                </a:solidFill>
              </a:rPr>
              <a:t>регионов</a:t>
            </a:r>
            <a:r>
              <a:rPr lang="ru-RU" sz="2400" dirty="0"/>
              <a:t>, которые взаимодействуют между собой и не взаимодействуют с остальными регионами системы.</a:t>
            </a:r>
          </a:p>
        </p:txBody>
      </p:sp>
      <p:sp>
        <p:nvSpPr>
          <p:cNvPr id="26630" name="Text Box 6"/>
          <p:cNvSpPr txBox="1">
            <a:spLocks noChangeArrowheads="1"/>
          </p:cNvSpPr>
          <p:nvPr/>
        </p:nvSpPr>
        <p:spPr bwMode="auto">
          <a:xfrm>
            <a:off x="1475656" y="1844824"/>
            <a:ext cx="7201420" cy="1569660"/>
          </a:xfrm>
          <a:prstGeom prst="rect">
            <a:avLst/>
          </a:prstGeom>
          <a:noFill/>
          <a:ln w="9525">
            <a:noFill/>
            <a:miter lim="800000"/>
            <a:headEnd/>
            <a:tailEnd/>
          </a:ln>
        </p:spPr>
        <p:txBody>
          <a:bodyPr wrap="square">
            <a:spAutoFit/>
          </a:bodyPr>
          <a:lstStyle/>
          <a:p>
            <a:pPr>
              <a:spcBef>
                <a:spcPct val="50000"/>
              </a:spcBef>
            </a:pPr>
            <a:r>
              <a:rPr lang="ru-RU" sz="2400" dirty="0"/>
              <a:t>В случае трех регионов таких коалиций </a:t>
            </a:r>
            <a:r>
              <a:rPr lang="ru-RU" sz="2400" b="1" i="1" dirty="0">
                <a:solidFill>
                  <a:schemeClr val="bg2">
                    <a:lumMod val="50000"/>
                  </a:schemeClr>
                </a:solidFill>
              </a:rPr>
              <a:t>шесть</a:t>
            </a:r>
            <a:r>
              <a:rPr lang="ru-RU" sz="2400" dirty="0"/>
              <a:t>: 1, 2, 3, 1-2, 1-3, 2-3. Причем коалиция 1-3 территориально не  связана (в </a:t>
            </a:r>
            <a:r>
              <a:rPr lang="ru-RU" sz="2400" dirty="0" smtClean="0"/>
              <a:t>условном </a:t>
            </a:r>
            <a:r>
              <a:rPr lang="ru-RU" sz="2400" dirty="0"/>
              <a:t>примере), обмен в ней происходит транзитно через 2-й регион.</a:t>
            </a:r>
          </a:p>
        </p:txBody>
      </p:sp>
      <p:sp>
        <p:nvSpPr>
          <p:cNvPr id="26631" name="Text Box 7"/>
          <p:cNvSpPr txBox="1">
            <a:spLocks noChangeArrowheads="1"/>
          </p:cNvSpPr>
          <p:nvPr/>
        </p:nvSpPr>
        <p:spPr bwMode="auto">
          <a:xfrm>
            <a:off x="323528" y="3573016"/>
            <a:ext cx="8100392" cy="1938992"/>
          </a:xfrm>
          <a:prstGeom prst="rect">
            <a:avLst/>
          </a:prstGeom>
          <a:noFill/>
          <a:ln w="9525">
            <a:noFill/>
            <a:miter lim="800000"/>
            <a:headEnd/>
            <a:tailEnd/>
          </a:ln>
        </p:spPr>
        <p:txBody>
          <a:bodyPr wrap="square">
            <a:spAutoFit/>
          </a:bodyPr>
          <a:lstStyle/>
          <a:p>
            <a:pPr>
              <a:spcBef>
                <a:spcPct val="50000"/>
              </a:spcBef>
            </a:pPr>
            <a:r>
              <a:rPr lang="ru-RU" sz="2400" dirty="0"/>
              <a:t>Если учесть </a:t>
            </a:r>
            <a:r>
              <a:rPr lang="ru-RU" sz="2400" b="1" i="1" dirty="0">
                <a:solidFill>
                  <a:schemeClr val="bg2">
                    <a:lumMod val="50000"/>
                  </a:schemeClr>
                </a:solidFill>
              </a:rPr>
              <a:t>внешние связи</a:t>
            </a:r>
            <a:r>
              <a:rPr lang="ru-RU" sz="2400" dirty="0"/>
              <a:t>, то каждая из этих коалиций</a:t>
            </a:r>
            <a:r>
              <a:rPr lang="ru-RU" dirty="0"/>
              <a:t> </a:t>
            </a:r>
            <a:r>
              <a:rPr lang="ru-RU" sz="2400" dirty="0"/>
              <a:t>(в </a:t>
            </a:r>
            <a:r>
              <a:rPr lang="ru-RU" sz="2400" dirty="0" smtClean="0"/>
              <a:t>условном </a:t>
            </a:r>
            <a:r>
              <a:rPr lang="ru-RU" sz="2400" dirty="0"/>
              <a:t>примере) имеет четыре версии: с экзогенной внешней торговлей, с эндогенным «востоком», эндогенным «западом» и полностью эндогенной внешней торговлей. Т.е., строго говоря, имеется </a:t>
            </a:r>
            <a:r>
              <a:rPr lang="ru-RU" sz="2400" b="1" i="1" dirty="0">
                <a:solidFill>
                  <a:schemeClr val="bg2">
                    <a:lumMod val="50000"/>
                  </a:schemeClr>
                </a:solidFill>
              </a:rPr>
              <a:t>24</a:t>
            </a:r>
            <a:r>
              <a:rPr lang="ru-RU" sz="2400" dirty="0"/>
              <a:t> коалиции.</a:t>
            </a:r>
          </a:p>
        </p:txBody>
      </p:sp>
      <p:sp>
        <p:nvSpPr>
          <p:cNvPr id="26632" name="Text Box 8"/>
          <p:cNvSpPr txBox="1">
            <a:spLocks noChangeArrowheads="1"/>
          </p:cNvSpPr>
          <p:nvPr/>
        </p:nvSpPr>
        <p:spPr bwMode="auto">
          <a:xfrm>
            <a:off x="1475656" y="5661248"/>
            <a:ext cx="5220072" cy="830997"/>
          </a:xfrm>
          <a:prstGeom prst="rect">
            <a:avLst/>
          </a:prstGeom>
          <a:noFill/>
          <a:ln w="9525">
            <a:noFill/>
            <a:miter lim="800000"/>
            <a:headEnd/>
            <a:tailEnd/>
          </a:ln>
        </p:spPr>
        <p:txBody>
          <a:bodyPr wrap="square">
            <a:spAutoFit/>
          </a:bodyPr>
          <a:lstStyle/>
          <a:p>
            <a:pPr>
              <a:spcBef>
                <a:spcPct val="50000"/>
              </a:spcBef>
            </a:pPr>
            <a:r>
              <a:rPr lang="ru-RU" sz="2400" dirty="0"/>
              <a:t>В </a:t>
            </a:r>
            <a:r>
              <a:rPr lang="ru-RU" sz="2400" b="1" i="1" dirty="0">
                <a:solidFill>
                  <a:schemeClr val="bg2">
                    <a:lumMod val="50000"/>
                  </a:schemeClr>
                </a:solidFill>
              </a:rPr>
              <a:t>общем случае </a:t>
            </a:r>
            <a:r>
              <a:rPr lang="ru-RU" sz="2400" dirty="0"/>
              <a:t>коалиций </a:t>
            </a:r>
            <a:r>
              <a:rPr lang="en-US" sz="2400" dirty="0"/>
              <a:t>(</a:t>
            </a:r>
            <a:r>
              <a:rPr lang="ru-RU" sz="2400" dirty="0" smtClean="0"/>
              <a:t>2</a:t>
            </a:r>
            <a:r>
              <a:rPr lang="en-US" sz="2800" b="1" baseline="30000" dirty="0" smtClean="0"/>
              <a:t>m</a:t>
            </a:r>
            <a:r>
              <a:rPr lang="en-US" sz="2400" dirty="0" smtClean="0"/>
              <a:t> </a:t>
            </a:r>
            <a:r>
              <a:rPr lang="en-US" sz="2400" dirty="0"/>
              <a:t>– </a:t>
            </a:r>
            <a:r>
              <a:rPr lang="ru-RU" sz="2400" dirty="0"/>
              <a:t>2</a:t>
            </a:r>
            <a:r>
              <a:rPr lang="en-US" sz="2400" dirty="0"/>
              <a:t>)2</a:t>
            </a:r>
            <a:r>
              <a:rPr lang="en-US" sz="2800" b="1" baseline="30000" dirty="0"/>
              <a:t>k</a:t>
            </a:r>
            <a:r>
              <a:rPr lang="ru-RU" sz="2400" dirty="0"/>
              <a:t>, где </a:t>
            </a:r>
            <a:r>
              <a:rPr lang="en-US" sz="2400" dirty="0" smtClean="0"/>
              <a:t>k</a:t>
            </a:r>
            <a:r>
              <a:rPr lang="ru-RU" sz="2400" dirty="0" smtClean="0"/>
              <a:t> </a:t>
            </a:r>
            <a:r>
              <a:rPr lang="ru-RU" sz="2400" dirty="0"/>
              <a:t>– количество внешних </a:t>
            </a:r>
            <a:r>
              <a:rPr lang="ru-RU" sz="2400" dirty="0" smtClean="0"/>
              <a:t>рынков.</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1" grpId="0"/>
      <p:bldP spid="266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24</a:t>
            </a:fld>
            <a:endParaRPr lang="ru-RU" dirty="0"/>
          </a:p>
        </p:txBody>
      </p:sp>
      <p:sp>
        <p:nvSpPr>
          <p:cNvPr id="3" name="TextBox 2"/>
          <p:cNvSpPr txBox="1"/>
          <p:nvPr/>
        </p:nvSpPr>
        <p:spPr>
          <a:xfrm>
            <a:off x="0" y="0"/>
            <a:ext cx="9144000" cy="1938992"/>
          </a:xfrm>
          <a:prstGeom prst="rect">
            <a:avLst/>
          </a:prstGeom>
          <a:noFill/>
        </p:spPr>
        <p:txBody>
          <a:bodyPr wrap="square" rtlCol="0">
            <a:spAutoFit/>
          </a:bodyPr>
          <a:lstStyle/>
          <a:p>
            <a:r>
              <a:rPr lang="ru-RU" sz="2400" dirty="0" smtClean="0"/>
              <a:t>Коалиционный анализ используется для расчета </a:t>
            </a:r>
            <a:r>
              <a:rPr lang="ru-RU" sz="2400" b="1" i="1" dirty="0" smtClean="0">
                <a:solidFill>
                  <a:schemeClr val="bg2">
                    <a:lumMod val="50000"/>
                  </a:schemeClr>
                </a:solidFill>
              </a:rPr>
              <a:t>эффектов межрегиональных взаимодействий</a:t>
            </a:r>
            <a:r>
              <a:rPr lang="ru-RU" sz="2400" dirty="0" smtClean="0"/>
              <a:t>, под которыми понимаются вклады одних регионов в потребление других регионов (в принципе эффекты можно рассчитывать на базе любых других </a:t>
            </a:r>
            <a:r>
              <a:rPr lang="ru-RU" sz="2400" dirty="0" err="1" smtClean="0"/>
              <a:t>макропоказателей</a:t>
            </a:r>
            <a:r>
              <a:rPr lang="ru-RU" sz="2400" dirty="0" smtClean="0"/>
              <a:t>).</a:t>
            </a:r>
            <a:endParaRPr lang="ru-RU" sz="2400" dirty="0"/>
          </a:p>
        </p:txBody>
      </p:sp>
      <p:sp>
        <p:nvSpPr>
          <p:cNvPr id="7" name="TextBox 6"/>
          <p:cNvSpPr txBox="1"/>
          <p:nvPr/>
        </p:nvSpPr>
        <p:spPr>
          <a:xfrm>
            <a:off x="0" y="2060848"/>
            <a:ext cx="9144000" cy="1569660"/>
          </a:xfrm>
          <a:prstGeom prst="rect">
            <a:avLst/>
          </a:prstGeom>
          <a:noFill/>
        </p:spPr>
        <p:txBody>
          <a:bodyPr wrap="square" rtlCol="0">
            <a:spAutoFit/>
          </a:bodyPr>
          <a:lstStyle/>
          <a:p>
            <a:r>
              <a:rPr lang="ru-RU" sz="2400" dirty="0" smtClean="0"/>
              <a:t>Если в </a:t>
            </a:r>
            <a:r>
              <a:rPr lang="ru-RU" sz="2400" b="1" i="1" dirty="0" smtClean="0">
                <a:solidFill>
                  <a:schemeClr val="bg2">
                    <a:lumMod val="50000"/>
                  </a:schemeClr>
                </a:solidFill>
              </a:rPr>
              <a:t>некоторую коалицию </a:t>
            </a:r>
            <a:r>
              <a:rPr lang="ru-RU" sz="2400" dirty="0" smtClean="0"/>
              <a:t>регионов добавить </a:t>
            </a:r>
            <a:r>
              <a:rPr lang="ru-RU" sz="2400" b="1" i="1" dirty="0" smtClean="0">
                <a:solidFill>
                  <a:schemeClr val="bg2">
                    <a:lumMod val="50000"/>
                  </a:schemeClr>
                </a:solidFill>
              </a:rPr>
              <a:t>новый</a:t>
            </a:r>
            <a:r>
              <a:rPr lang="ru-RU" sz="2400" dirty="0" smtClean="0"/>
              <a:t> регион, то потребление регионов исходной коалиции </a:t>
            </a:r>
            <a:r>
              <a:rPr lang="ru-RU" sz="2400" b="1" i="1" dirty="0" smtClean="0">
                <a:solidFill>
                  <a:schemeClr val="bg2">
                    <a:lumMod val="50000"/>
                  </a:schemeClr>
                </a:solidFill>
              </a:rPr>
              <a:t>изменится</a:t>
            </a:r>
            <a:r>
              <a:rPr lang="ru-RU" sz="2400" dirty="0" smtClean="0"/>
              <a:t>, скорее всего – </a:t>
            </a:r>
            <a:r>
              <a:rPr lang="ru-RU" sz="2400" b="1" i="1" dirty="0" smtClean="0">
                <a:solidFill>
                  <a:schemeClr val="bg2">
                    <a:lumMod val="50000"/>
                  </a:schemeClr>
                </a:solidFill>
              </a:rPr>
              <a:t>вырастет</a:t>
            </a:r>
            <a:r>
              <a:rPr lang="ru-RU" sz="2400" dirty="0" smtClean="0"/>
              <a:t>. Эти изменения и будут </a:t>
            </a:r>
            <a:r>
              <a:rPr lang="ru-RU" sz="2400" b="1" i="1" dirty="0" smtClean="0">
                <a:solidFill>
                  <a:schemeClr val="bg2">
                    <a:lumMod val="50000"/>
                  </a:schemeClr>
                </a:solidFill>
              </a:rPr>
              <a:t>оценками вкладов </a:t>
            </a:r>
            <a:r>
              <a:rPr lang="ru-RU" sz="2400" dirty="0" smtClean="0"/>
              <a:t>нового региона в потребление регионов исходной коалиции.</a:t>
            </a:r>
            <a:endParaRPr lang="ru-RU" sz="2400" dirty="0"/>
          </a:p>
        </p:txBody>
      </p:sp>
      <p:sp>
        <p:nvSpPr>
          <p:cNvPr id="8" name="TextBox 7"/>
          <p:cNvSpPr txBox="1"/>
          <p:nvPr/>
        </p:nvSpPr>
        <p:spPr>
          <a:xfrm>
            <a:off x="0" y="3789040"/>
            <a:ext cx="9144000" cy="830997"/>
          </a:xfrm>
          <a:prstGeom prst="rect">
            <a:avLst/>
          </a:prstGeom>
          <a:noFill/>
        </p:spPr>
        <p:txBody>
          <a:bodyPr wrap="square" rtlCol="0">
            <a:spAutoFit/>
          </a:bodyPr>
          <a:lstStyle/>
          <a:p>
            <a:r>
              <a:rPr lang="ru-RU" sz="2400" dirty="0" smtClean="0"/>
              <a:t>Таких оценок </a:t>
            </a:r>
            <a:r>
              <a:rPr lang="ru-RU" sz="2400" b="1" i="1" dirty="0" smtClean="0">
                <a:solidFill>
                  <a:schemeClr val="bg2">
                    <a:lumMod val="50000"/>
                  </a:schemeClr>
                </a:solidFill>
              </a:rPr>
              <a:t>много</a:t>
            </a:r>
            <a:r>
              <a:rPr lang="ru-RU" sz="2400" dirty="0" smtClean="0"/>
              <a:t>. Так, для 3-хрегиональной системы вклад 1→2 можно оценить, добавив 1-й регион ко 2-му или к коалиции 2-3. </a:t>
            </a:r>
            <a:endParaRPr lang="ru-RU" sz="2400" dirty="0"/>
          </a:p>
        </p:txBody>
      </p:sp>
      <p:sp>
        <p:nvSpPr>
          <p:cNvPr id="9" name="TextBox 8"/>
          <p:cNvSpPr txBox="1"/>
          <p:nvPr/>
        </p:nvSpPr>
        <p:spPr>
          <a:xfrm>
            <a:off x="0" y="4869160"/>
            <a:ext cx="9144000" cy="1569660"/>
          </a:xfrm>
          <a:prstGeom prst="rect">
            <a:avLst/>
          </a:prstGeom>
          <a:noFill/>
        </p:spPr>
        <p:txBody>
          <a:bodyPr wrap="square" rtlCol="0">
            <a:spAutoFit/>
          </a:bodyPr>
          <a:lstStyle/>
          <a:p>
            <a:r>
              <a:rPr lang="ru-RU" sz="2400" dirty="0" smtClean="0"/>
              <a:t>В общем случае (без внешней торговли) имеется 2</a:t>
            </a:r>
            <a:r>
              <a:rPr lang="en-US" sz="2400" baseline="30000" dirty="0" smtClean="0"/>
              <a:t>m-2</a:t>
            </a:r>
            <a:r>
              <a:rPr lang="ru-RU" sz="2400" dirty="0" smtClean="0"/>
              <a:t> оценок каждого вклада. Их </a:t>
            </a:r>
            <a:r>
              <a:rPr lang="ru-RU" sz="2400" b="1" i="1" dirty="0" smtClean="0">
                <a:solidFill>
                  <a:schemeClr val="bg2">
                    <a:lumMod val="50000"/>
                  </a:schemeClr>
                </a:solidFill>
              </a:rPr>
              <a:t>среднее</a:t>
            </a:r>
            <a:r>
              <a:rPr lang="ru-RU" sz="2400" dirty="0" smtClean="0"/>
              <a:t> и есть эффект межрегиональных взаимодействий (можно еще посчитать </a:t>
            </a:r>
            <a:r>
              <a:rPr lang="ru-RU" sz="2400" b="1" i="1" dirty="0" smtClean="0">
                <a:solidFill>
                  <a:schemeClr val="bg2">
                    <a:lumMod val="50000"/>
                  </a:schemeClr>
                </a:solidFill>
              </a:rPr>
              <a:t>дисперсию</a:t>
            </a:r>
            <a:r>
              <a:rPr lang="ru-RU" sz="2400" dirty="0" smtClean="0"/>
              <a:t>, как характеристику </a:t>
            </a:r>
            <a:r>
              <a:rPr lang="ru-RU" sz="2400" b="1" i="1" dirty="0" smtClean="0">
                <a:solidFill>
                  <a:schemeClr val="bg2">
                    <a:lumMod val="50000"/>
                  </a:schemeClr>
                </a:solidFill>
              </a:rPr>
              <a:t>ошибки</a:t>
            </a:r>
            <a:r>
              <a:rPr lang="ru-RU" sz="2400" dirty="0" smtClean="0"/>
              <a:t> измерения).</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25</a:t>
            </a:fld>
            <a:endParaRPr lang="ru-RU" dirty="0"/>
          </a:p>
        </p:txBody>
      </p:sp>
      <p:sp>
        <p:nvSpPr>
          <p:cNvPr id="3" name="TextBox 2"/>
          <p:cNvSpPr txBox="1"/>
          <p:nvPr/>
        </p:nvSpPr>
        <p:spPr>
          <a:xfrm>
            <a:off x="0" y="476672"/>
            <a:ext cx="5004048" cy="1569660"/>
          </a:xfrm>
          <a:prstGeom prst="rect">
            <a:avLst/>
          </a:prstGeom>
          <a:noFill/>
        </p:spPr>
        <p:txBody>
          <a:bodyPr wrap="square" rtlCol="0">
            <a:spAutoFit/>
          </a:bodyPr>
          <a:lstStyle/>
          <a:p>
            <a:r>
              <a:rPr lang="ru-RU" sz="2400" dirty="0" smtClean="0"/>
              <a:t>Все рассчитанные эффекты собираются в </a:t>
            </a:r>
            <a:r>
              <a:rPr lang="ru-RU" sz="2400" b="1" i="1" dirty="0" smtClean="0">
                <a:solidFill>
                  <a:schemeClr val="bg2">
                    <a:lumMod val="50000"/>
                  </a:schemeClr>
                </a:solidFill>
              </a:rPr>
              <a:t>шахматную таблицу </a:t>
            </a:r>
            <a:r>
              <a:rPr lang="ru-RU" sz="2400" dirty="0" smtClean="0"/>
              <a:t>эффектов взаимодействия. Для трех регионов:</a:t>
            </a:r>
            <a:endParaRPr lang="ru-RU" sz="2400" dirty="0"/>
          </a:p>
        </p:txBody>
      </p:sp>
      <p:graphicFrame>
        <p:nvGraphicFramePr>
          <p:cNvPr id="4" name="Таблица 3"/>
          <p:cNvGraphicFramePr>
            <a:graphicFrameLocks noGrp="1"/>
          </p:cNvGraphicFramePr>
          <p:nvPr/>
        </p:nvGraphicFramePr>
        <p:xfrm>
          <a:off x="5292080" y="188640"/>
          <a:ext cx="3312368" cy="1872210"/>
        </p:xfrm>
        <a:graphic>
          <a:graphicData uri="http://schemas.openxmlformats.org/drawingml/2006/table">
            <a:tbl>
              <a:tblPr/>
              <a:tblGrid>
                <a:gridCol w="425117"/>
                <a:gridCol w="885660"/>
                <a:gridCol w="797094"/>
                <a:gridCol w="708528"/>
                <a:gridCol w="495969"/>
              </a:tblGrid>
              <a:tr h="374442">
                <a:tc>
                  <a:txBody>
                    <a:bodyPr/>
                    <a:lstStyle/>
                    <a:p>
                      <a:pPr>
                        <a:lnSpc>
                          <a:spcPct val="115000"/>
                        </a:lnSpc>
                      </a:pPr>
                      <a:endParaRPr lang="ru-RU" sz="1100" dirty="0">
                        <a:latin typeface="Calibri"/>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1</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2</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Times New Roman"/>
                          <a:ea typeface="Times New Roman"/>
                          <a:cs typeface="Times New Roman"/>
                        </a:rPr>
                        <a:t>3</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a:latin typeface="Times New Roman"/>
                          <a:ea typeface="Times New Roman"/>
                          <a:cs typeface="Times New Roman"/>
                        </a:rPr>
                        <a:t>Σ</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US" sz="1200">
                          <a:latin typeface="Times New Roman"/>
                          <a:ea typeface="Times New Roman"/>
                          <a:cs typeface="Times New Roman"/>
                        </a:rPr>
                        <a:t>1</a:t>
                      </a:r>
                      <a:endParaRPr lang="ru-RU" sz="1100">
                        <a:latin typeface="Calibri"/>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a:latin typeface="Times New Roman"/>
                          <a:ea typeface="Times New Roman"/>
                          <a:cs typeface="Times New Roman"/>
                        </a:rPr>
                        <a:t>Δ</a:t>
                      </a:r>
                      <a:r>
                        <a:rPr lang="en-US" sz="1200" i="1">
                          <a:latin typeface="Times New Roman"/>
                          <a:ea typeface="Times New Roman"/>
                          <a:cs typeface="Times New Roman"/>
                        </a:rPr>
                        <a:t>z</a:t>
                      </a:r>
                      <a:r>
                        <a:rPr lang="en-US" sz="1200" b="1" i="1" baseline="30000">
                          <a:latin typeface="Times New Roman"/>
                          <a:ea typeface="Times New Roman"/>
                          <a:cs typeface="Times New Roman"/>
                        </a:rPr>
                        <a:t>11</a:t>
                      </a:r>
                      <a:r>
                        <a:rPr lang="en-US" sz="1200" i="1">
                          <a:latin typeface="Times New Roman"/>
                          <a:ea typeface="Times New Roman"/>
                          <a:cs typeface="Times New Roman"/>
                        </a:rPr>
                        <a:t>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a:latin typeface="Times New Roman"/>
                          <a:ea typeface="Times New Roman"/>
                          <a:cs typeface="Times New Roman"/>
                        </a:rPr>
                        <a:t>Δ</a:t>
                      </a:r>
                      <a:r>
                        <a:rPr lang="en-US" sz="1200" i="1">
                          <a:latin typeface="Times New Roman"/>
                          <a:ea typeface="Times New Roman"/>
                          <a:cs typeface="Times New Roman"/>
                        </a:rPr>
                        <a:t>z</a:t>
                      </a:r>
                      <a:r>
                        <a:rPr lang="en-US" sz="1200" b="1" i="1" baseline="30000">
                          <a:latin typeface="Times New Roman"/>
                          <a:ea typeface="Times New Roman"/>
                          <a:cs typeface="Times New Roman"/>
                        </a:rPr>
                        <a:t>12</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dirty="0">
                          <a:latin typeface="Times New Roman"/>
                          <a:ea typeface="Times New Roman"/>
                          <a:cs typeface="Times New Roman"/>
                        </a:rPr>
                        <a:t>Δ</a:t>
                      </a:r>
                      <a:r>
                        <a:rPr lang="en-US" sz="1200" i="1" dirty="0">
                          <a:latin typeface="Times New Roman"/>
                          <a:ea typeface="Times New Roman"/>
                          <a:cs typeface="Times New Roman"/>
                        </a:rPr>
                        <a:t>z</a:t>
                      </a:r>
                      <a:r>
                        <a:rPr lang="en-US" sz="1200" b="1" i="1" baseline="30000" dirty="0">
                          <a:latin typeface="Times New Roman"/>
                          <a:ea typeface="Times New Roman"/>
                          <a:cs typeface="Times New Roman"/>
                        </a:rPr>
                        <a:t>13</a:t>
                      </a:r>
                      <a:endParaRPr lang="ru-RU"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a:latin typeface="Times New Roman"/>
                          <a:ea typeface="Times New Roman"/>
                          <a:cs typeface="Times New Roman"/>
                        </a:rPr>
                        <a:t>z</a:t>
                      </a:r>
                      <a:r>
                        <a:rPr lang="en-US" sz="1200" b="1" i="1" baseline="30000">
                          <a:latin typeface="Times New Roman"/>
                          <a:ea typeface="Times New Roman"/>
                          <a:cs typeface="Times New Roman"/>
                        </a:rPr>
                        <a:t>1 </a:t>
                      </a:r>
                      <a:endParaRPr lang="ru-RU"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US" sz="1200">
                          <a:latin typeface="Times New Roman"/>
                          <a:ea typeface="Times New Roman"/>
                          <a:cs typeface="Times New Roman"/>
                        </a:rPr>
                        <a:t>2</a:t>
                      </a:r>
                      <a:endParaRPr lang="ru-RU" sz="1100">
                        <a:latin typeface="Calibri"/>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a:latin typeface="Times New Roman"/>
                          <a:ea typeface="Times New Roman"/>
                          <a:cs typeface="Times New Roman"/>
                        </a:rPr>
                        <a:t>Δ</a:t>
                      </a:r>
                      <a:r>
                        <a:rPr lang="en-US" sz="1200" i="1">
                          <a:latin typeface="Times New Roman"/>
                          <a:ea typeface="Times New Roman"/>
                          <a:cs typeface="Times New Roman"/>
                        </a:rPr>
                        <a:t>z</a:t>
                      </a:r>
                      <a:r>
                        <a:rPr lang="en-US" sz="1200" b="1" i="1" baseline="30000">
                          <a:latin typeface="Times New Roman"/>
                          <a:ea typeface="Times New Roman"/>
                          <a:cs typeface="Times New Roman"/>
                        </a:rPr>
                        <a:t>21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dirty="0">
                          <a:latin typeface="Times New Roman"/>
                          <a:ea typeface="Times New Roman"/>
                          <a:cs typeface="Times New Roman"/>
                        </a:rPr>
                        <a:t>Δ</a:t>
                      </a:r>
                      <a:r>
                        <a:rPr lang="en-US" sz="1200" i="1" dirty="0">
                          <a:latin typeface="Times New Roman"/>
                          <a:ea typeface="Times New Roman"/>
                          <a:cs typeface="Times New Roman"/>
                        </a:rPr>
                        <a:t>z</a:t>
                      </a:r>
                      <a:r>
                        <a:rPr lang="en-US" sz="1200" b="1" i="1" baseline="30000" dirty="0">
                          <a:latin typeface="Times New Roman"/>
                          <a:ea typeface="Times New Roman"/>
                          <a:cs typeface="Times New Roman"/>
                        </a:rPr>
                        <a:t>22</a:t>
                      </a:r>
                      <a:endParaRPr lang="ru-RU"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a:latin typeface="Times New Roman"/>
                          <a:ea typeface="Times New Roman"/>
                          <a:cs typeface="Times New Roman"/>
                        </a:rPr>
                        <a:t>∆z</a:t>
                      </a:r>
                      <a:r>
                        <a:rPr lang="en-US" sz="1200" i="1" baseline="30000">
                          <a:latin typeface="Times New Roman"/>
                          <a:ea typeface="Times New Roman"/>
                          <a:cs typeface="Times New Roman"/>
                        </a:rPr>
                        <a:t>23</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a:latin typeface="Times New Roman"/>
                          <a:ea typeface="Times New Roman"/>
                          <a:cs typeface="Times New Roman"/>
                        </a:rPr>
                        <a:t>z</a:t>
                      </a:r>
                      <a:r>
                        <a:rPr lang="en-US" sz="1200" b="1" i="1" baseline="30000">
                          <a:latin typeface="Times New Roman"/>
                          <a:ea typeface="Times New Roman"/>
                          <a:cs typeface="Times New Roman"/>
                        </a:rPr>
                        <a:t>2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n-US" sz="1200">
                          <a:latin typeface="Times New Roman"/>
                          <a:ea typeface="Times New Roman"/>
                          <a:cs typeface="Times New Roman"/>
                        </a:rPr>
                        <a:t>3</a:t>
                      </a:r>
                      <a:endParaRPr lang="ru-RU" sz="1100">
                        <a:latin typeface="Calibri"/>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a:latin typeface="Times New Roman"/>
                          <a:ea typeface="Times New Roman"/>
                          <a:cs typeface="Times New Roman"/>
                        </a:rPr>
                        <a:t>Δ</a:t>
                      </a:r>
                      <a:r>
                        <a:rPr lang="en-US" sz="1200" i="1">
                          <a:latin typeface="Times New Roman"/>
                          <a:ea typeface="Times New Roman"/>
                          <a:cs typeface="Times New Roman"/>
                        </a:rPr>
                        <a:t>z</a:t>
                      </a:r>
                      <a:r>
                        <a:rPr lang="en-US" sz="1200" b="1" i="1" baseline="30000">
                          <a:latin typeface="Times New Roman"/>
                          <a:ea typeface="Times New Roman"/>
                          <a:cs typeface="Times New Roman"/>
                        </a:rPr>
                        <a:t>31</a:t>
                      </a:r>
                      <a:r>
                        <a:rPr lang="en-US" sz="1200" i="1">
                          <a:latin typeface="Times New Roman"/>
                          <a:ea typeface="Times New Roman"/>
                          <a:cs typeface="Times New Roman"/>
                        </a:rPr>
                        <a:t>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a:latin typeface="Times New Roman"/>
                          <a:ea typeface="Times New Roman"/>
                          <a:cs typeface="Times New Roman"/>
                        </a:rPr>
                        <a:t>Δ</a:t>
                      </a:r>
                      <a:r>
                        <a:rPr lang="en-US" sz="1200" i="1">
                          <a:latin typeface="Times New Roman"/>
                          <a:ea typeface="Times New Roman"/>
                          <a:cs typeface="Times New Roman"/>
                        </a:rPr>
                        <a:t>z</a:t>
                      </a:r>
                      <a:r>
                        <a:rPr lang="en-US" sz="1200" b="1" i="1" baseline="30000">
                          <a:latin typeface="Times New Roman"/>
                          <a:ea typeface="Times New Roman"/>
                          <a:cs typeface="Times New Roman"/>
                        </a:rPr>
                        <a:t>32</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200" i="1">
                          <a:latin typeface="Times New Roman"/>
                          <a:ea typeface="Times New Roman"/>
                          <a:cs typeface="Times New Roman"/>
                        </a:rPr>
                        <a:t>Δ</a:t>
                      </a:r>
                      <a:r>
                        <a:rPr lang="en-US" sz="1200" i="1">
                          <a:latin typeface="Times New Roman"/>
                          <a:ea typeface="Times New Roman"/>
                          <a:cs typeface="Times New Roman"/>
                        </a:rPr>
                        <a:t>z</a:t>
                      </a:r>
                      <a:r>
                        <a:rPr lang="en-US" sz="1200" b="1" i="1" baseline="30000">
                          <a:latin typeface="Times New Roman"/>
                          <a:ea typeface="Times New Roman"/>
                          <a:cs typeface="Times New Roman"/>
                        </a:rPr>
                        <a:t>33</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a:latin typeface="Times New Roman"/>
                          <a:ea typeface="Times New Roman"/>
                          <a:cs typeface="Times New Roman"/>
                        </a:rPr>
                        <a:t>z</a:t>
                      </a:r>
                      <a:r>
                        <a:rPr lang="en-US" sz="1200" b="1" i="1" baseline="30000">
                          <a:latin typeface="Times New Roman"/>
                          <a:ea typeface="Times New Roman"/>
                          <a:cs typeface="Times New Roman"/>
                        </a:rPr>
                        <a:t>3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lgn="ctr">
                        <a:lnSpc>
                          <a:spcPct val="115000"/>
                        </a:lnSpc>
                        <a:spcAft>
                          <a:spcPts val="0"/>
                        </a:spcAft>
                      </a:pPr>
                      <a:r>
                        <a:rPr lang="el-GR" sz="1200">
                          <a:latin typeface="Times New Roman"/>
                          <a:ea typeface="Times New Roman"/>
                          <a:cs typeface="Times New Roman"/>
                        </a:rPr>
                        <a:t>Σ</a:t>
                      </a:r>
                      <a:endParaRPr lang="ru-RU" sz="1100">
                        <a:latin typeface="Calibri"/>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a:latin typeface="Times New Roman"/>
                          <a:ea typeface="Times New Roman"/>
                          <a:cs typeface="Times New Roman"/>
                        </a:rPr>
                        <a:t>z</a:t>
                      </a:r>
                      <a:r>
                        <a:rPr lang="en-US" sz="1200" b="1" i="1" baseline="30000">
                          <a:latin typeface="Times New Roman"/>
                          <a:ea typeface="Times New Roman"/>
                          <a:cs typeface="Times New Roman"/>
                        </a:rPr>
                        <a:t>1,123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a:latin typeface="Times New Roman"/>
                          <a:ea typeface="Times New Roman"/>
                          <a:cs typeface="Times New Roman"/>
                        </a:rPr>
                        <a:t>z</a:t>
                      </a:r>
                      <a:r>
                        <a:rPr lang="en-US" sz="1200" b="1" i="1" baseline="30000">
                          <a:latin typeface="Times New Roman"/>
                          <a:ea typeface="Times New Roman"/>
                          <a:cs typeface="Times New Roman"/>
                        </a:rPr>
                        <a:t>2,123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a:latin typeface="Times New Roman"/>
                          <a:ea typeface="Times New Roman"/>
                          <a:cs typeface="Times New Roman"/>
                        </a:rPr>
                        <a:t>z</a:t>
                      </a:r>
                      <a:r>
                        <a:rPr lang="en-US" sz="1200" b="1" i="1" baseline="30000">
                          <a:latin typeface="Times New Roman"/>
                          <a:ea typeface="Times New Roman"/>
                          <a:cs typeface="Times New Roman"/>
                        </a:rPr>
                        <a:t>3,123 </a:t>
                      </a:r>
                      <a:endParaRPr lang="ru-RU" sz="110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i="1" dirty="0">
                          <a:latin typeface="Times New Roman"/>
                          <a:ea typeface="Times New Roman"/>
                          <a:cs typeface="Times New Roman"/>
                        </a:rPr>
                        <a:t>z </a:t>
                      </a:r>
                      <a:endParaRPr lang="ru-RU" sz="1100" dirty="0">
                        <a:latin typeface="Calibri"/>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83568" y="2132856"/>
            <a:ext cx="7956376" cy="2308324"/>
          </a:xfrm>
          <a:prstGeom prst="rect">
            <a:avLst/>
          </a:prstGeom>
          <a:noFill/>
        </p:spPr>
        <p:txBody>
          <a:bodyPr wrap="square" rtlCol="0">
            <a:spAutoFit/>
          </a:bodyPr>
          <a:lstStyle/>
          <a:p>
            <a:r>
              <a:rPr lang="ru-RU" sz="2400" dirty="0" smtClean="0"/>
              <a:t>В </a:t>
            </a:r>
            <a:r>
              <a:rPr lang="ru-RU" sz="2400" b="1" i="1" dirty="0" smtClean="0">
                <a:solidFill>
                  <a:schemeClr val="bg2">
                    <a:lumMod val="50000"/>
                  </a:schemeClr>
                </a:solidFill>
              </a:rPr>
              <a:t>итоговой строке </a:t>
            </a:r>
            <a:r>
              <a:rPr lang="ru-RU" sz="2400" dirty="0" smtClean="0"/>
              <a:t>такой таблицы – потребление регионов в полной системе, в </a:t>
            </a:r>
            <a:r>
              <a:rPr lang="ru-RU" sz="2400" b="1" i="1" dirty="0" smtClean="0">
                <a:solidFill>
                  <a:schemeClr val="bg2">
                    <a:lumMod val="50000"/>
                  </a:schemeClr>
                </a:solidFill>
              </a:rPr>
              <a:t>итоговом столбце </a:t>
            </a:r>
            <a:r>
              <a:rPr lang="ru-RU" sz="2400" dirty="0" smtClean="0"/>
              <a:t>– полный вклад региона в общее потребление по системе. Обычно для каждого региона рассчитывается </a:t>
            </a:r>
            <a:r>
              <a:rPr lang="ru-RU" sz="2400" b="1" i="1" dirty="0" smtClean="0">
                <a:solidFill>
                  <a:schemeClr val="bg2">
                    <a:lumMod val="50000"/>
                  </a:schemeClr>
                </a:solidFill>
              </a:rPr>
              <a:t>сальдо взаимодействия</a:t>
            </a:r>
            <a:r>
              <a:rPr lang="ru-RU" sz="2400" dirty="0" smtClean="0"/>
              <a:t>, как разность между его общим вкладом в потребление системы и его фактическим потреблением.</a:t>
            </a:r>
            <a:endParaRPr lang="ru-RU" sz="2400" dirty="0"/>
          </a:p>
        </p:txBody>
      </p:sp>
      <p:sp>
        <p:nvSpPr>
          <p:cNvPr id="6" name="TextBox 5"/>
          <p:cNvSpPr txBox="1"/>
          <p:nvPr/>
        </p:nvSpPr>
        <p:spPr>
          <a:xfrm>
            <a:off x="0" y="4581128"/>
            <a:ext cx="9144000" cy="1938992"/>
          </a:xfrm>
          <a:prstGeom prst="rect">
            <a:avLst/>
          </a:prstGeom>
          <a:noFill/>
        </p:spPr>
        <p:txBody>
          <a:bodyPr wrap="square" rtlCol="0">
            <a:spAutoFit/>
          </a:bodyPr>
          <a:lstStyle/>
          <a:p>
            <a:r>
              <a:rPr lang="ru-RU" sz="2400" dirty="0" smtClean="0"/>
              <a:t>Если учитывать </a:t>
            </a:r>
            <a:r>
              <a:rPr lang="ru-RU" sz="2400" b="1" i="1" dirty="0" smtClean="0">
                <a:solidFill>
                  <a:schemeClr val="bg2">
                    <a:lumMod val="50000"/>
                  </a:schemeClr>
                </a:solidFill>
              </a:rPr>
              <a:t>внешнюю торговлю</a:t>
            </a:r>
            <a:r>
              <a:rPr lang="ru-RU" sz="2400" dirty="0" smtClean="0"/>
              <a:t>, то кроме эффектов межрегиональных взаимодействий возникают внешнеторговые эффекты (вклады внешней торговли по каждому внешнему рынку в потребление регионов). В таком случае каждый эффект, как </a:t>
            </a:r>
            <a:r>
              <a:rPr lang="ru-RU" sz="2400" b="1" i="1" dirty="0" smtClean="0">
                <a:solidFill>
                  <a:schemeClr val="bg2">
                    <a:lumMod val="50000"/>
                  </a:schemeClr>
                </a:solidFill>
              </a:rPr>
              <a:t>межрегиональный</a:t>
            </a:r>
            <a:r>
              <a:rPr lang="ru-RU" sz="2400" dirty="0" smtClean="0"/>
              <a:t>, так и </a:t>
            </a:r>
            <a:r>
              <a:rPr lang="ru-RU" sz="2400" b="1" i="1" dirty="0" smtClean="0">
                <a:solidFill>
                  <a:schemeClr val="bg2">
                    <a:lumMod val="50000"/>
                  </a:schemeClr>
                </a:solidFill>
              </a:rPr>
              <a:t>внешнеторговый</a:t>
            </a:r>
            <a:r>
              <a:rPr lang="ru-RU" sz="2400" dirty="0" smtClean="0"/>
              <a:t> имеет </a:t>
            </a:r>
            <a:r>
              <a:rPr lang="ru-RU" sz="2400" i="1" dirty="0" smtClean="0"/>
              <a:t>2</a:t>
            </a:r>
            <a:r>
              <a:rPr lang="ru-RU" sz="2400" i="1" baseline="30000" dirty="0" smtClean="0"/>
              <a:t>m+k-2</a:t>
            </a:r>
            <a:r>
              <a:rPr lang="ru-RU" sz="2400" dirty="0" smtClean="0"/>
              <a:t> оценок.</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26</a:t>
            </a:fld>
            <a:endParaRPr lang="ru-RU"/>
          </a:p>
        </p:txBody>
      </p:sp>
      <p:sp>
        <p:nvSpPr>
          <p:cNvPr id="3" name="TextBox 2"/>
          <p:cNvSpPr txBox="1"/>
          <p:nvPr/>
        </p:nvSpPr>
        <p:spPr>
          <a:xfrm>
            <a:off x="0" y="0"/>
            <a:ext cx="9144000" cy="2677656"/>
          </a:xfrm>
          <a:prstGeom prst="rect">
            <a:avLst/>
          </a:prstGeom>
          <a:noFill/>
        </p:spPr>
        <p:txBody>
          <a:bodyPr wrap="square" rtlCol="0">
            <a:spAutoFit/>
          </a:bodyPr>
          <a:lstStyle/>
          <a:p>
            <a:r>
              <a:rPr lang="ru-RU" sz="2400" dirty="0" smtClean="0"/>
              <a:t>Эффекты межрегиональных взаимодействий относятся к классу </a:t>
            </a:r>
            <a:r>
              <a:rPr lang="ru-RU" sz="2400" b="1" i="1" dirty="0" smtClean="0">
                <a:solidFill>
                  <a:schemeClr val="bg2">
                    <a:lumMod val="50000"/>
                  </a:schemeClr>
                </a:solidFill>
              </a:rPr>
              <a:t>эмерджентных</a:t>
            </a:r>
            <a:r>
              <a:rPr lang="ru-RU" sz="2400" dirty="0" smtClean="0"/>
              <a:t>, </a:t>
            </a:r>
            <a:r>
              <a:rPr lang="ru-RU" sz="2400" b="1" i="1" dirty="0" smtClean="0">
                <a:solidFill>
                  <a:schemeClr val="bg2">
                    <a:lumMod val="50000"/>
                  </a:schemeClr>
                </a:solidFill>
              </a:rPr>
              <a:t>синергетических</a:t>
            </a:r>
            <a:r>
              <a:rPr lang="ru-RU" sz="2400" dirty="0" smtClean="0"/>
              <a:t>, </a:t>
            </a:r>
            <a:r>
              <a:rPr lang="ru-RU" sz="2400" b="1" i="1" dirty="0" smtClean="0">
                <a:solidFill>
                  <a:schemeClr val="bg2">
                    <a:lumMod val="50000"/>
                  </a:schemeClr>
                </a:solidFill>
              </a:rPr>
              <a:t>системных</a:t>
            </a:r>
            <a:r>
              <a:rPr lang="ru-RU" sz="2400" dirty="0" smtClean="0"/>
              <a:t> эффектов. Их сумма по все системе всегда п</a:t>
            </a:r>
            <a:r>
              <a:rPr lang="ru-RU" sz="2400" b="1" i="1" dirty="0" smtClean="0">
                <a:solidFill>
                  <a:schemeClr val="bg2">
                    <a:lumMod val="50000"/>
                  </a:schemeClr>
                </a:solidFill>
              </a:rPr>
              <a:t>оложительна</a:t>
            </a:r>
            <a:r>
              <a:rPr lang="ru-RU" sz="2400" dirty="0" smtClean="0"/>
              <a:t>, т.е. взаимодействие увеличивает общий функционал. Это математический факт: к тем возможностям, которые имели участники системы (в данном случае – регионы) </a:t>
            </a:r>
            <a:r>
              <a:rPr lang="ru-RU" sz="2400" b="1" i="1" dirty="0" smtClean="0">
                <a:solidFill>
                  <a:schemeClr val="bg2">
                    <a:lumMod val="50000"/>
                  </a:schemeClr>
                </a:solidFill>
              </a:rPr>
              <a:t>по отдельности</a:t>
            </a:r>
            <a:r>
              <a:rPr lang="ru-RU" sz="2400" dirty="0" smtClean="0"/>
              <a:t>, взаимодействие добавляет </a:t>
            </a:r>
            <a:r>
              <a:rPr lang="ru-RU" sz="2400" b="1" i="1" dirty="0" smtClean="0">
                <a:solidFill>
                  <a:schemeClr val="bg2">
                    <a:lumMod val="50000"/>
                  </a:schemeClr>
                </a:solidFill>
              </a:rPr>
              <a:t>новые</a:t>
            </a:r>
            <a:r>
              <a:rPr lang="ru-RU" sz="2400" dirty="0" smtClean="0"/>
              <a:t> возможности.  </a:t>
            </a:r>
            <a:endParaRPr lang="ru-RU" sz="2400" dirty="0"/>
          </a:p>
        </p:txBody>
      </p:sp>
      <p:sp>
        <p:nvSpPr>
          <p:cNvPr id="4" name="TextBox 3"/>
          <p:cNvSpPr txBox="1"/>
          <p:nvPr/>
        </p:nvSpPr>
        <p:spPr>
          <a:xfrm>
            <a:off x="0" y="2636912"/>
            <a:ext cx="9144000" cy="1200329"/>
          </a:xfrm>
          <a:prstGeom prst="rect">
            <a:avLst/>
          </a:prstGeom>
          <a:noFill/>
        </p:spPr>
        <p:txBody>
          <a:bodyPr wrap="square" rtlCol="0">
            <a:spAutoFit/>
          </a:bodyPr>
          <a:lstStyle/>
          <a:p>
            <a:r>
              <a:rPr lang="ru-RU" sz="2400" dirty="0" smtClean="0"/>
              <a:t>Общий эффект </a:t>
            </a:r>
            <a:r>
              <a:rPr lang="ru-RU" sz="2400" dirty="0" err="1" smtClean="0"/>
              <a:t>эмерджентности</a:t>
            </a:r>
            <a:r>
              <a:rPr lang="ru-RU" sz="2400" dirty="0" smtClean="0"/>
              <a:t> может быть очень большим. Так, его доля в общем потреблении союзных республик накануне распада </a:t>
            </a:r>
            <a:r>
              <a:rPr lang="ru-RU" sz="2400" b="1" i="1" dirty="0" smtClean="0">
                <a:solidFill>
                  <a:schemeClr val="bg2">
                    <a:lumMod val="50000"/>
                  </a:schemeClr>
                </a:solidFill>
              </a:rPr>
              <a:t>СССР</a:t>
            </a:r>
            <a:r>
              <a:rPr lang="ru-RU" sz="2400" dirty="0" smtClean="0"/>
              <a:t> составляла около </a:t>
            </a:r>
            <a:r>
              <a:rPr lang="ru-RU" sz="2400" b="1" i="1" dirty="0" smtClean="0">
                <a:solidFill>
                  <a:schemeClr val="bg2">
                    <a:lumMod val="50000"/>
                  </a:schemeClr>
                </a:solidFill>
              </a:rPr>
              <a:t>55%</a:t>
            </a:r>
            <a:r>
              <a:rPr lang="ru-RU" sz="2400" dirty="0" smtClean="0"/>
              <a:t> (об этом пойдет речь ниже).</a:t>
            </a:r>
            <a:endParaRPr lang="ru-RU" sz="2400" dirty="0"/>
          </a:p>
        </p:txBody>
      </p:sp>
      <p:sp>
        <p:nvSpPr>
          <p:cNvPr id="5" name="TextBox 4"/>
          <p:cNvSpPr txBox="1"/>
          <p:nvPr/>
        </p:nvSpPr>
        <p:spPr>
          <a:xfrm>
            <a:off x="251520" y="3861048"/>
            <a:ext cx="8028384" cy="1569660"/>
          </a:xfrm>
          <a:prstGeom prst="rect">
            <a:avLst/>
          </a:prstGeom>
          <a:noFill/>
        </p:spPr>
        <p:txBody>
          <a:bodyPr wrap="square" rtlCol="0">
            <a:spAutoFit/>
          </a:bodyPr>
          <a:lstStyle/>
          <a:p>
            <a:r>
              <a:rPr lang="ru-RU" sz="2400" dirty="0" smtClean="0"/>
              <a:t>Но этот общий эффект может быть </a:t>
            </a:r>
            <a:r>
              <a:rPr lang="ru-RU" sz="2400" b="1" i="1" dirty="0" smtClean="0">
                <a:solidFill>
                  <a:schemeClr val="bg2">
                    <a:lumMod val="50000"/>
                  </a:schemeClr>
                </a:solidFill>
              </a:rPr>
              <a:t>неравномерно</a:t>
            </a:r>
            <a:r>
              <a:rPr lang="ru-RU" sz="2400" dirty="0" smtClean="0"/>
              <a:t> распределен среди участников системы. Вплоть до того, что сильные игроки могут «стянуть одеяло на себя» и оставить другим игрокам эффект в </a:t>
            </a:r>
            <a:r>
              <a:rPr lang="ru-RU" sz="2400" b="1" i="1" dirty="0" smtClean="0">
                <a:solidFill>
                  <a:schemeClr val="bg2">
                    <a:lumMod val="50000"/>
                  </a:schemeClr>
                </a:solidFill>
              </a:rPr>
              <a:t>отрицательной</a:t>
            </a:r>
            <a:r>
              <a:rPr lang="ru-RU" sz="2400" dirty="0" smtClean="0"/>
              <a:t> области.</a:t>
            </a:r>
            <a:endParaRPr lang="ru-RU" sz="2400" dirty="0"/>
          </a:p>
        </p:txBody>
      </p:sp>
      <p:sp>
        <p:nvSpPr>
          <p:cNvPr id="6" name="TextBox 5"/>
          <p:cNvSpPr txBox="1"/>
          <p:nvPr/>
        </p:nvSpPr>
        <p:spPr>
          <a:xfrm>
            <a:off x="0" y="5517232"/>
            <a:ext cx="9144000" cy="1200329"/>
          </a:xfrm>
          <a:prstGeom prst="rect">
            <a:avLst/>
          </a:prstGeom>
          <a:noFill/>
        </p:spPr>
        <p:txBody>
          <a:bodyPr wrap="square" rtlCol="0">
            <a:spAutoFit/>
          </a:bodyPr>
          <a:lstStyle/>
          <a:p>
            <a:r>
              <a:rPr lang="ru-RU" sz="2400" dirty="0" smtClean="0"/>
              <a:t>Однако – строго доказывается – </a:t>
            </a:r>
            <a:r>
              <a:rPr lang="ru-RU" sz="2400" b="1" i="1" dirty="0" smtClean="0">
                <a:solidFill>
                  <a:schemeClr val="bg2">
                    <a:lumMod val="50000"/>
                  </a:schemeClr>
                </a:solidFill>
              </a:rPr>
              <a:t>всегда</a:t>
            </a:r>
            <a:r>
              <a:rPr lang="ru-RU" sz="2400" dirty="0" smtClean="0"/>
              <a:t> есть достаточно широкая область взаимовыгодных распределений – </a:t>
            </a:r>
            <a:r>
              <a:rPr lang="ru-RU" sz="2400" b="1" i="1" dirty="0" smtClean="0">
                <a:solidFill>
                  <a:schemeClr val="bg2">
                    <a:lumMod val="50000"/>
                  </a:schemeClr>
                </a:solidFill>
              </a:rPr>
              <a:t>ядро системы</a:t>
            </a:r>
            <a:r>
              <a:rPr lang="ru-RU" sz="2400" dirty="0" smtClean="0"/>
              <a:t>, равновесие по </a:t>
            </a:r>
            <a:r>
              <a:rPr lang="ru-RU" sz="2400" b="1" i="1" dirty="0" err="1" smtClean="0">
                <a:solidFill>
                  <a:schemeClr val="bg2">
                    <a:lumMod val="50000"/>
                  </a:schemeClr>
                </a:solidFill>
              </a:rPr>
              <a:t>Нэшу</a:t>
            </a:r>
            <a:r>
              <a:rPr lang="ru-RU" sz="2400" dirty="0" smtClean="0"/>
              <a:t>.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27</a:t>
            </a:fld>
            <a:endParaRPr lang="ru-RU"/>
          </a:p>
        </p:txBody>
      </p:sp>
      <p:sp>
        <p:nvSpPr>
          <p:cNvPr id="3" name="TextBox 2"/>
          <p:cNvSpPr txBox="1"/>
          <p:nvPr/>
        </p:nvSpPr>
        <p:spPr>
          <a:xfrm>
            <a:off x="0" y="0"/>
            <a:ext cx="9144000" cy="3785652"/>
          </a:xfrm>
          <a:prstGeom prst="rect">
            <a:avLst/>
          </a:prstGeom>
          <a:noFill/>
        </p:spPr>
        <p:txBody>
          <a:bodyPr wrap="square" rtlCol="0">
            <a:spAutoFit/>
          </a:bodyPr>
          <a:lstStyle/>
          <a:p>
            <a:r>
              <a:rPr lang="ru-RU" sz="2400" b="1" i="1" dirty="0" smtClean="0">
                <a:solidFill>
                  <a:schemeClr val="bg2">
                    <a:lumMod val="50000"/>
                  </a:schemeClr>
                </a:solidFill>
              </a:rPr>
              <a:t>Рыночный механизм и равновесие по </a:t>
            </a:r>
            <a:r>
              <a:rPr lang="ru-RU" sz="2400" b="1" i="1" dirty="0" err="1" smtClean="0">
                <a:solidFill>
                  <a:schemeClr val="bg2">
                    <a:lumMod val="50000"/>
                  </a:schemeClr>
                </a:solidFill>
              </a:rPr>
              <a:t>Нэшу</a:t>
            </a:r>
            <a:r>
              <a:rPr lang="ru-RU" sz="2400" dirty="0" smtClean="0"/>
              <a:t>.</a:t>
            </a:r>
          </a:p>
          <a:p>
            <a:r>
              <a:rPr lang="ru-RU" sz="2400" dirty="0" smtClean="0"/>
              <a:t>Основным понятием выступает </a:t>
            </a:r>
            <a:r>
              <a:rPr lang="ru-RU" sz="2400" b="1" i="1" dirty="0" smtClean="0">
                <a:solidFill>
                  <a:schemeClr val="bg2">
                    <a:lumMod val="50000"/>
                  </a:schemeClr>
                </a:solidFill>
              </a:rPr>
              <a:t>договор, контракт, соглашение</a:t>
            </a:r>
            <a:r>
              <a:rPr lang="ru-RU" sz="2400" dirty="0" smtClean="0"/>
              <a:t>. Рыночный механизм – это переговорный процесс, в котором субъекты рынка заключают между собой соглашения о взаимодействии – вступают в коалиции. Субъекты ориентируются на собственные интересы и выходят из старых соглашений-коалиций, если увидят более выгодных партнеров. </a:t>
            </a:r>
            <a:r>
              <a:rPr lang="ru-RU" sz="2400" b="1" i="1" dirty="0" smtClean="0">
                <a:solidFill>
                  <a:schemeClr val="bg2">
                    <a:lumMod val="50000"/>
                  </a:schemeClr>
                </a:solidFill>
              </a:rPr>
              <a:t>Равновесие по </a:t>
            </a:r>
            <a:r>
              <a:rPr lang="ru-RU" sz="2400" b="1" i="1" dirty="0" err="1" smtClean="0">
                <a:solidFill>
                  <a:schemeClr val="bg2">
                    <a:lumMod val="50000"/>
                  </a:schemeClr>
                </a:solidFill>
              </a:rPr>
              <a:t>Нэшу</a:t>
            </a:r>
            <a:r>
              <a:rPr lang="ru-RU" sz="2400" dirty="0" smtClean="0"/>
              <a:t> достигается тогда, когда ни один из субъектов и ни одна из коалиций субъектов не имеет возможности </a:t>
            </a:r>
            <a:r>
              <a:rPr lang="ru-RU" sz="2400" b="1" i="1" dirty="0" smtClean="0">
                <a:solidFill>
                  <a:schemeClr val="bg2">
                    <a:lumMod val="50000"/>
                  </a:schemeClr>
                </a:solidFill>
              </a:rPr>
              <a:t>улучшить</a:t>
            </a:r>
            <a:r>
              <a:rPr lang="ru-RU" sz="2400" dirty="0" smtClean="0"/>
              <a:t> свое положение, </a:t>
            </a:r>
            <a:r>
              <a:rPr lang="ru-RU" sz="2400" b="1" i="1" dirty="0" smtClean="0">
                <a:solidFill>
                  <a:schemeClr val="bg2">
                    <a:lumMod val="50000"/>
                  </a:schemeClr>
                </a:solidFill>
              </a:rPr>
              <a:t>изменив</a:t>
            </a:r>
            <a:r>
              <a:rPr lang="ru-RU" sz="2400" dirty="0" smtClean="0"/>
              <a:t> состав своих партнеров.</a:t>
            </a:r>
            <a:endParaRPr lang="ru-RU" sz="2400" dirty="0"/>
          </a:p>
        </p:txBody>
      </p:sp>
      <p:sp>
        <p:nvSpPr>
          <p:cNvPr id="4" name="TextBox 3"/>
          <p:cNvSpPr txBox="1"/>
          <p:nvPr/>
        </p:nvSpPr>
        <p:spPr>
          <a:xfrm>
            <a:off x="0" y="3789040"/>
            <a:ext cx="9144000" cy="2308324"/>
          </a:xfrm>
          <a:prstGeom prst="rect">
            <a:avLst/>
          </a:prstGeom>
          <a:noFill/>
        </p:spPr>
        <p:txBody>
          <a:bodyPr wrap="square" rtlCol="0">
            <a:spAutoFit/>
          </a:bodyPr>
          <a:lstStyle/>
          <a:p>
            <a:r>
              <a:rPr lang="ru-RU" sz="2400" dirty="0" smtClean="0"/>
              <a:t>Один из главных результатов теории кооперативных игр заключается в том, что в равновесии во взаимодействие вступают </a:t>
            </a:r>
            <a:r>
              <a:rPr lang="ru-RU" sz="2400" b="1" i="1" dirty="0" smtClean="0">
                <a:solidFill>
                  <a:schemeClr val="bg2">
                    <a:lumMod val="50000"/>
                  </a:schemeClr>
                </a:solidFill>
              </a:rPr>
              <a:t>все</a:t>
            </a:r>
            <a:r>
              <a:rPr lang="ru-RU" sz="2400" dirty="0" smtClean="0"/>
              <a:t> субъекты рынка и любая коалиция субъектов, выделившись из полной системы, </a:t>
            </a:r>
            <a:r>
              <a:rPr lang="ru-RU" sz="2400" b="1" i="1" dirty="0" smtClean="0">
                <a:solidFill>
                  <a:schemeClr val="bg2">
                    <a:lumMod val="50000"/>
                  </a:schemeClr>
                </a:solidFill>
              </a:rPr>
              <a:t>проиграет</a:t>
            </a:r>
            <a:r>
              <a:rPr lang="ru-RU" sz="2400" dirty="0" smtClean="0"/>
              <a:t>. Множество таких равновесных состояний называют </a:t>
            </a:r>
            <a:r>
              <a:rPr lang="ru-RU" sz="2400" b="1" i="1" dirty="0" smtClean="0">
                <a:solidFill>
                  <a:schemeClr val="bg2">
                    <a:lumMod val="50000"/>
                  </a:schemeClr>
                </a:solidFill>
              </a:rPr>
              <a:t>ядром системы</a:t>
            </a:r>
            <a:r>
              <a:rPr lang="ru-RU" sz="2400" dirty="0" smtClean="0"/>
              <a:t>. Это особое множество – </a:t>
            </a:r>
            <a:r>
              <a:rPr lang="ru-RU" sz="2400" b="1" i="1" dirty="0" smtClean="0">
                <a:solidFill>
                  <a:schemeClr val="bg2">
                    <a:lumMod val="50000"/>
                  </a:schemeClr>
                </a:solidFill>
              </a:rPr>
              <a:t>взаимовыгодного</a:t>
            </a:r>
            <a:r>
              <a:rPr lang="ru-RU" sz="2400" dirty="0" smtClean="0"/>
              <a:t> межрегионального обмена.</a:t>
            </a:r>
            <a:endParaRPr lang="ru-RU" sz="2400" dirty="0"/>
          </a:p>
        </p:txBody>
      </p:sp>
      <p:sp>
        <p:nvSpPr>
          <p:cNvPr id="5" name="TextBox 4"/>
          <p:cNvSpPr txBox="1"/>
          <p:nvPr/>
        </p:nvSpPr>
        <p:spPr>
          <a:xfrm>
            <a:off x="0" y="6054387"/>
            <a:ext cx="9144000" cy="830997"/>
          </a:xfrm>
          <a:prstGeom prst="rect">
            <a:avLst/>
          </a:prstGeom>
          <a:noFill/>
        </p:spPr>
        <p:txBody>
          <a:bodyPr wrap="square" rtlCol="0">
            <a:spAutoFit/>
          </a:bodyPr>
          <a:lstStyle/>
          <a:p>
            <a:r>
              <a:rPr lang="ru-RU" sz="2400" dirty="0" smtClean="0"/>
              <a:t>За исследование  этих вопросов в теории кооперативных игр в этом году Нобелевскую премию по экономике получили Шепли и Рот.</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28</a:t>
            </a:fld>
            <a:endParaRPr lang="ru-RU"/>
          </a:p>
        </p:txBody>
      </p:sp>
      <p:sp>
        <p:nvSpPr>
          <p:cNvPr id="3" name="Text Box 4"/>
          <p:cNvSpPr txBox="1">
            <a:spLocks noChangeArrowheads="1"/>
          </p:cNvSpPr>
          <p:nvPr/>
        </p:nvSpPr>
        <p:spPr bwMode="auto">
          <a:xfrm>
            <a:off x="683568" y="0"/>
            <a:ext cx="8028384" cy="1569660"/>
          </a:xfrm>
          <a:prstGeom prst="rect">
            <a:avLst/>
          </a:prstGeom>
          <a:noFill/>
          <a:ln w="9525">
            <a:noFill/>
            <a:miter lim="800000"/>
            <a:headEnd/>
            <a:tailEnd/>
          </a:ln>
        </p:spPr>
        <p:txBody>
          <a:bodyPr wrap="square">
            <a:spAutoFit/>
          </a:bodyPr>
          <a:lstStyle/>
          <a:p>
            <a:pPr>
              <a:spcBef>
                <a:spcPct val="10000"/>
              </a:spcBef>
            </a:pPr>
            <a:r>
              <a:rPr lang="ru-RU" sz="2400" dirty="0"/>
              <a:t>Далеко не всякое решение межрегиональной модели равновесно по </a:t>
            </a:r>
            <a:r>
              <a:rPr lang="ru-RU" sz="2400" dirty="0" err="1"/>
              <a:t>Нэшу</a:t>
            </a:r>
            <a:r>
              <a:rPr lang="ru-RU" sz="2400" dirty="0"/>
              <a:t>, но с ее помощью можно </a:t>
            </a:r>
            <a:r>
              <a:rPr lang="ru-RU" sz="2400" b="1" i="1" dirty="0">
                <a:solidFill>
                  <a:schemeClr val="bg2">
                    <a:lumMod val="50000"/>
                  </a:schemeClr>
                </a:solidFill>
              </a:rPr>
              <a:t>исследовать</a:t>
            </a:r>
            <a:r>
              <a:rPr lang="ru-RU" sz="2400" dirty="0"/>
              <a:t> область ядра системы. Ядро – это часть </a:t>
            </a:r>
            <a:r>
              <a:rPr lang="ru-RU" sz="2400" dirty="0" err="1"/>
              <a:t>парето-множества</a:t>
            </a:r>
            <a:r>
              <a:rPr lang="ru-RU" sz="2400" dirty="0"/>
              <a:t>, которая </a:t>
            </a:r>
            <a:r>
              <a:rPr lang="ru-RU" sz="2400" b="1" i="1" dirty="0">
                <a:solidFill>
                  <a:schemeClr val="bg2">
                    <a:lumMod val="50000"/>
                  </a:schemeClr>
                </a:solidFill>
              </a:rPr>
              <a:t>не блокируется </a:t>
            </a:r>
            <a:r>
              <a:rPr lang="ru-RU" sz="2400" dirty="0"/>
              <a:t>ни одной коалицией регионов.</a:t>
            </a:r>
          </a:p>
        </p:txBody>
      </p:sp>
      <p:sp>
        <p:nvSpPr>
          <p:cNvPr id="4" name="TextBox 1"/>
          <p:cNvSpPr txBox="1">
            <a:spLocks noChangeArrowheads="1"/>
          </p:cNvSpPr>
          <p:nvPr/>
        </p:nvSpPr>
        <p:spPr bwMode="auto">
          <a:xfrm>
            <a:off x="179512" y="1556792"/>
            <a:ext cx="8820472" cy="2308324"/>
          </a:xfrm>
          <a:prstGeom prst="rect">
            <a:avLst/>
          </a:prstGeom>
          <a:noFill/>
          <a:ln w="9525">
            <a:noFill/>
            <a:miter lim="800000"/>
            <a:headEnd/>
            <a:tailEnd/>
          </a:ln>
        </p:spPr>
        <p:txBody>
          <a:bodyPr wrap="square">
            <a:spAutoFit/>
          </a:bodyPr>
          <a:lstStyle/>
          <a:p>
            <a:r>
              <a:rPr lang="ru-RU" sz="2400" dirty="0" smtClean="0"/>
              <a:t>Каждая </a:t>
            </a:r>
            <a:r>
              <a:rPr lang="ru-RU" sz="2400" dirty="0"/>
              <a:t>коалиция «рисует» на </a:t>
            </a:r>
            <a:r>
              <a:rPr lang="ru-RU" sz="2400" dirty="0" err="1"/>
              <a:t>парето-границе</a:t>
            </a:r>
            <a:r>
              <a:rPr lang="ru-RU" sz="2400" dirty="0"/>
              <a:t> </a:t>
            </a:r>
            <a:r>
              <a:rPr lang="ru-RU" sz="2400" dirty="0" smtClean="0"/>
              <a:t> полной системы некоторую </a:t>
            </a:r>
            <a:r>
              <a:rPr lang="ru-RU" sz="2400" dirty="0"/>
              <a:t>линию – </a:t>
            </a:r>
            <a:r>
              <a:rPr lang="ru-RU" sz="2400" b="1" i="1" dirty="0">
                <a:solidFill>
                  <a:schemeClr val="bg2">
                    <a:lumMod val="50000"/>
                  </a:schemeClr>
                </a:solidFill>
              </a:rPr>
              <a:t>изоклиналь</a:t>
            </a:r>
            <a:r>
              <a:rPr lang="ru-RU" sz="2400" dirty="0"/>
              <a:t>, на которой потребление субъектов этой коалиции такое же, как и в общей системе. Эта изоклиналь «</a:t>
            </a:r>
            <a:r>
              <a:rPr lang="ru-RU" sz="2400" b="1" i="1" dirty="0">
                <a:solidFill>
                  <a:schemeClr val="bg2">
                    <a:lumMod val="50000"/>
                  </a:schemeClr>
                </a:solidFill>
              </a:rPr>
              <a:t>отрезает</a:t>
            </a:r>
            <a:r>
              <a:rPr lang="ru-RU" sz="2400" dirty="0"/>
              <a:t>» часть </a:t>
            </a:r>
            <a:r>
              <a:rPr lang="ru-RU" sz="2400" dirty="0" err="1"/>
              <a:t>парето-границы</a:t>
            </a:r>
            <a:r>
              <a:rPr lang="ru-RU" sz="2400" dirty="0"/>
              <a:t>, ту часть, которую </a:t>
            </a:r>
            <a:r>
              <a:rPr lang="ru-RU" sz="2400" b="1" i="1" dirty="0">
                <a:solidFill>
                  <a:schemeClr val="bg2">
                    <a:lumMod val="50000"/>
                  </a:schemeClr>
                </a:solidFill>
              </a:rPr>
              <a:t>блокирует</a:t>
            </a:r>
            <a:r>
              <a:rPr lang="ru-RU" sz="2400" dirty="0"/>
              <a:t> данная коалиция: в ней потребление участников коалиции больше, чем в общей </a:t>
            </a:r>
            <a:r>
              <a:rPr lang="ru-RU" sz="2400" dirty="0" smtClean="0"/>
              <a:t>системе.</a:t>
            </a:r>
            <a:endParaRPr lang="ru-RU" sz="2400" dirty="0"/>
          </a:p>
        </p:txBody>
      </p:sp>
      <p:sp>
        <p:nvSpPr>
          <p:cNvPr id="5" name="Text Box 32"/>
          <p:cNvSpPr txBox="1">
            <a:spLocks noChangeArrowheads="1"/>
          </p:cNvSpPr>
          <p:nvPr/>
        </p:nvSpPr>
        <p:spPr bwMode="auto">
          <a:xfrm>
            <a:off x="755576" y="3861048"/>
            <a:ext cx="8388424" cy="1938992"/>
          </a:xfrm>
          <a:prstGeom prst="rect">
            <a:avLst/>
          </a:prstGeom>
          <a:noFill/>
          <a:ln w="9525">
            <a:noFill/>
            <a:miter lim="800000"/>
            <a:headEnd/>
            <a:tailEnd/>
          </a:ln>
        </p:spPr>
        <p:txBody>
          <a:bodyPr wrap="square">
            <a:spAutoFit/>
          </a:bodyPr>
          <a:lstStyle/>
          <a:p>
            <a:pPr>
              <a:spcBef>
                <a:spcPct val="50000"/>
              </a:spcBef>
            </a:pPr>
            <a:r>
              <a:rPr lang="ru-RU" sz="2400" dirty="0"/>
              <a:t>В прикладном анализе проводится анализ зоны ядра </a:t>
            </a:r>
            <a:r>
              <a:rPr lang="ru-RU" sz="2400" b="1" i="1" dirty="0">
                <a:solidFill>
                  <a:schemeClr val="bg2">
                    <a:lumMod val="50000"/>
                  </a:schemeClr>
                </a:solidFill>
              </a:rPr>
              <a:t>по направлениям</a:t>
            </a:r>
            <a:r>
              <a:rPr lang="ru-RU" sz="2400" dirty="0"/>
              <a:t>, исходя из найденной ранее точки </a:t>
            </a:r>
            <a:r>
              <a:rPr lang="ru-RU" sz="2400" dirty="0" err="1"/>
              <a:t>Вальрасовского</a:t>
            </a:r>
            <a:r>
              <a:rPr lang="ru-RU" sz="2400" dirty="0"/>
              <a:t> равновесия (она всегда в ядре). Например, увеличивая и уменьшая долю 1-го региона, ищутся граничные точки, в которых обнаруживается </a:t>
            </a:r>
            <a:r>
              <a:rPr lang="ru-RU" sz="2400" dirty="0" smtClean="0"/>
              <a:t>блокирующие коалиции.</a:t>
            </a:r>
            <a:endParaRPr lang="ru-RU" sz="2400" dirty="0"/>
          </a:p>
        </p:txBody>
      </p:sp>
      <p:sp>
        <p:nvSpPr>
          <p:cNvPr id="6" name="TextBox 5"/>
          <p:cNvSpPr txBox="1"/>
          <p:nvPr/>
        </p:nvSpPr>
        <p:spPr>
          <a:xfrm>
            <a:off x="755576" y="5877272"/>
            <a:ext cx="7236296" cy="830997"/>
          </a:xfrm>
          <a:prstGeom prst="rect">
            <a:avLst/>
          </a:prstGeom>
          <a:noFill/>
        </p:spPr>
        <p:txBody>
          <a:bodyPr wrap="square" rtlCol="0">
            <a:spAutoFit/>
          </a:bodyPr>
          <a:lstStyle/>
          <a:p>
            <a:r>
              <a:rPr lang="ru-RU" sz="2400" dirty="0" smtClean="0"/>
              <a:t>В результате строится </a:t>
            </a:r>
            <a:r>
              <a:rPr lang="ru-RU" sz="2400" b="1" i="1" dirty="0" smtClean="0">
                <a:solidFill>
                  <a:schemeClr val="bg2">
                    <a:lumMod val="50000"/>
                  </a:schemeClr>
                </a:solidFill>
              </a:rPr>
              <a:t>зона ядра </a:t>
            </a:r>
            <a:r>
              <a:rPr lang="ru-RU" sz="2400" dirty="0" smtClean="0"/>
              <a:t>– </a:t>
            </a:r>
            <a:r>
              <a:rPr lang="ru-RU" sz="2400" b="1" i="1" dirty="0" smtClean="0">
                <a:solidFill>
                  <a:schemeClr val="bg2">
                    <a:lumMod val="50000"/>
                  </a:schemeClr>
                </a:solidFill>
              </a:rPr>
              <a:t>проекция </a:t>
            </a:r>
            <a:r>
              <a:rPr lang="ru-RU" sz="2400" dirty="0" smtClean="0"/>
              <a:t>многомерного множества на плоскость.</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3" name="Freeform 165"/>
          <p:cNvSpPr>
            <a:spLocks/>
          </p:cNvSpPr>
          <p:nvPr/>
        </p:nvSpPr>
        <p:spPr bwMode="auto">
          <a:xfrm>
            <a:off x="8101013" y="2483966"/>
            <a:ext cx="296862" cy="304800"/>
          </a:xfrm>
          <a:custGeom>
            <a:avLst/>
            <a:gdLst>
              <a:gd name="T0" fmla="*/ 0 w 187"/>
              <a:gd name="T1" fmla="*/ 92075 h 192"/>
              <a:gd name="T2" fmla="*/ 158750 w 187"/>
              <a:gd name="T3" fmla="*/ 304800 h 192"/>
              <a:gd name="T4" fmla="*/ 296862 w 187"/>
              <a:gd name="T5" fmla="*/ 138113 h 192"/>
              <a:gd name="T6" fmla="*/ 220662 w 187"/>
              <a:gd name="T7" fmla="*/ 0 h 192"/>
              <a:gd name="T8" fmla="*/ 0 60000 65536"/>
              <a:gd name="T9" fmla="*/ 0 60000 65536"/>
              <a:gd name="T10" fmla="*/ 0 60000 65536"/>
              <a:gd name="T11" fmla="*/ 0 60000 65536"/>
              <a:gd name="T12" fmla="*/ 0 w 187"/>
              <a:gd name="T13" fmla="*/ 0 h 192"/>
              <a:gd name="T14" fmla="*/ 187 w 187"/>
              <a:gd name="T15" fmla="*/ 192 h 192"/>
            </a:gdLst>
            <a:ahLst/>
            <a:cxnLst>
              <a:cxn ang="T8">
                <a:pos x="T0" y="T1"/>
              </a:cxn>
              <a:cxn ang="T9">
                <a:pos x="T2" y="T3"/>
              </a:cxn>
              <a:cxn ang="T10">
                <a:pos x="T4" y="T5"/>
              </a:cxn>
              <a:cxn ang="T11">
                <a:pos x="T6" y="T7"/>
              </a:cxn>
            </a:cxnLst>
            <a:rect l="T12" t="T13" r="T14" b="T15"/>
            <a:pathLst>
              <a:path w="187" h="192">
                <a:moveTo>
                  <a:pt x="0" y="58"/>
                </a:moveTo>
                <a:lnTo>
                  <a:pt x="100" y="192"/>
                </a:lnTo>
                <a:lnTo>
                  <a:pt x="187" y="87"/>
                </a:lnTo>
                <a:lnTo>
                  <a:pt x="139" y="0"/>
                </a:lnTo>
              </a:path>
            </a:pathLst>
          </a:custGeom>
          <a:solidFill>
            <a:srgbClr val="B2B2B2"/>
          </a:solidFill>
          <a:ln w="9525">
            <a:noFill/>
            <a:round/>
            <a:headEnd type="none" w="med" len="med"/>
            <a:tailEnd type="none" w="med" len="med"/>
          </a:ln>
        </p:spPr>
        <p:txBody>
          <a:bodyPr/>
          <a:lstStyle/>
          <a:p>
            <a:endParaRPr lang="ru-RU"/>
          </a:p>
        </p:txBody>
      </p:sp>
      <p:sp>
        <p:nvSpPr>
          <p:cNvPr id="27809" name="Freeform 161"/>
          <p:cNvSpPr>
            <a:spLocks/>
          </p:cNvSpPr>
          <p:nvPr/>
        </p:nvSpPr>
        <p:spPr bwMode="auto">
          <a:xfrm>
            <a:off x="6994525" y="2668116"/>
            <a:ext cx="396875" cy="242888"/>
          </a:xfrm>
          <a:custGeom>
            <a:avLst/>
            <a:gdLst>
              <a:gd name="T0" fmla="*/ 122238 w 250"/>
              <a:gd name="T1" fmla="*/ 0 h 153"/>
              <a:gd name="T2" fmla="*/ 396875 w 250"/>
              <a:gd name="T3" fmla="*/ 30163 h 153"/>
              <a:gd name="T4" fmla="*/ 304800 w 250"/>
              <a:gd name="T5" fmla="*/ 242888 h 153"/>
              <a:gd name="T6" fmla="*/ 0 w 250"/>
              <a:gd name="T7" fmla="*/ 120650 h 153"/>
              <a:gd name="T8" fmla="*/ 122238 w 250"/>
              <a:gd name="T9" fmla="*/ 0 h 153"/>
              <a:gd name="T10" fmla="*/ 0 60000 65536"/>
              <a:gd name="T11" fmla="*/ 0 60000 65536"/>
              <a:gd name="T12" fmla="*/ 0 60000 65536"/>
              <a:gd name="T13" fmla="*/ 0 60000 65536"/>
              <a:gd name="T14" fmla="*/ 0 60000 65536"/>
              <a:gd name="T15" fmla="*/ 0 w 250"/>
              <a:gd name="T16" fmla="*/ 0 h 153"/>
              <a:gd name="T17" fmla="*/ 250 w 250"/>
              <a:gd name="T18" fmla="*/ 153 h 153"/>
            </a:gdLst>
            <a:ahLst/>
            <a:cxnLst>
              <a:cxn ang="T10">
                <a:pos x="T0" y="T1"/>
              </a:cxn>
              <a:cxn ang="T11">
                <a:pos x="T2" y="T3"/>
              </a:cxn>
              <a:cxn ang="T12">
                <a:pos x="T4" y="T5"/>
              </a:cxn>
              <a:cxn ang="T13">
                <a:pos x="T6" y="T7"/>
              </a:cxn>
              <a:cxn ang="T14">
                <a:pos x="T8" y="T9"/>
              </a:cxn>
            </a:cxnLst>
            <a:rect l="T15" t="T16" r="T17" b="T18"/>
            <a:pathLst>
              <a:path w="250" h="153">
                <a:moveTo>
                  <a:pt x="77" y="0"/>
                </a:moveTo>
                <a:lnTo>
                  <a:pt x="250" y="19"/>
                </a:lnTo>
                <a:lnTo>
                  <a:pt x="192" y="153"/>
                </a:lnTo>
                <a:lnTo>
                  <a:pt x="0" y="76"/>
                </a:lnTo>
                <a:lnTo>
                  <a:pt x="77" y="0"/>
                </a:lnTo>
                <a:close/>
              </a:path>
            </a:pathLst>
          </a:custGeom>
          <a:solidFill>
            <a:srgbClr val="B2B2B2"/>
          </a:solidFill>
          <a:ln w="9525">
            <a:noFill/>
            <a:round/>
            <a:headEnd type="none" w="med" len="med"/>
            <a:tailEnd type="none" w="med" len="med"/>
          </a:ln>
        </p:spPr>
        <p:txBody>
          <a:bodyPr/>
          <a:lstStyle/>
          <a:p>
            <a:endParaRPr lang="ru-RU"/>
          </a:p>
        </p:txBody>
      </p:sp>
      <p:sp>
        <p:nvSpPr>
          <p:cNvPr id="27786" name="Freeform 138"/>
          <p:cNvSpPr>
            <a:spLocks/>
          </p:cNvSpPr>
          <p:nvPr/>
        </p:nvSpPr>
        <p:spPr bwMode="auto">
          <a:xfrm>
            <a:off x="7061200" y="1737841"/>
            <a:ext cx="1223963" cy="993775"/>
          </a:xfrm>
          <a:custGeom>
            <a:avLst/>
            <a:gdLst>
              <a:gd name="T0" fmla="*/ 25400 w 771"/>
              <a:gd name="T1" fmla="*/ 914400 h 626"/>
              <a:gd name="T2" fmla="*/ 452438 w 771"/>
              <a:gd name="T3" fmla="*/ 990600 h 626"/>
              <a:gd name="T4" fmla="*/ 741363 w 771"/>
              <a:gd name="T5" fmla="*/ 930275 h 626"/>
              <a:gd name="T6" fmla="*/ 1000125 w 771"/>
              <a:gd name="T7" fmla="*/ 838200 h 626"/>
              <a:gd name="T8" fmla="*/ 1214438 w 771"/>
              <a:gd name="T9" fmla="*/ 746125 h 626"/>
              <a:gd name="T10" fmla="*/ 1062038 w 771"/>
              <a:gd name="T11" fmla="*/ 503237 h 626"/>
              <a:gd name="T12" fmla="*/ 847725 w 771"/>
              <a:gd name="T13" fmla="*/ 258762 h 626"/>
              <a:gd name="T14" fmla="*/ 695325 w 771"/>
              <a:gd name="T15" fmla="*/ 46037 h 626"/>
              <a:gd name="T16" fmla="*/ 300038 w 771"/>
              <a:gd name="T17" fmla="*/ 533400 h 626"/>
              <a:gd name="T18" fmla="*/ 25400 w 771"/>
              <a:gd name="T19" fmla="*/ 914400 h 6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1"/>
              <a:gd name="T31" fmla="*/ 0 h 626"/>
              <a:gd name="T32" fmla="*/ 771 w 771"/>
              <a:gd name="T33" fmla="*/ 626 h 6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1" h="626">
                <a:moveTo>
                  <a:pt x="16" y="576"/>
                </a:moveTo>
                <a:cubicBezTo>
                  <a:pt x="32" y="624"/>
                  <a:pt x="210" y="622"/>
                  <a:pt x="285" y="624"/>
                </a:cubicBezTo>
                <a:cubicBezTo>
                  <a:pt x="360" y="626"/>
                  <a:pt x="410" y="602"/>
                  <a:pt x="467" y="586"/>
                </a:cubicBezTo>
                <a:cubicBezTo>
                  <a:pt x="524" y="570"/>
                  <a:pt x="580" y="547"/>
                  <a:pt x="630" y="528"/>
                </a:cubicBezTo>
                <a:cubicBezTo>
                  <a:pt x="680" y="509"/>
                  <a:pt x="759" y="505"/>
                  <a:pt x="765" y="470"/>
                </a:cubicBezTo>
                <a:cubicBezTo>
                  <a:pt x="771" y="435"/>
                  <a:pt x="708" y="368"/>
                  <a:pt x="669" y="317"/>
                </a:cubicBezTo>
                <a:cubicBezTo>
                  <a:pt x="630" y="266"/>
                  <a:pt x="572" y="211"/>
                  <a:pt x="534" y="163"/>
                </a:cubicBezTo>
                <a:cubicBezTo>
                  <a:pt x="496" y="115"/>
                  <a:pt x="495" y="0"/>
                  <a:pt x="438" y="29"/>
                </a:cubicBezTo>
                <a:cubicBezTo>
                  <a:pt x="381" y="58"/>
                  <a:pt x="259" y="245"/>
                  <a:pt x="189" y="336"/>
                </a:cubicBezTo>
                <a:cubicBezTo>
                  <a:pt x="119" y="427"/>
                  <a:pt x="0" y="528"/>
                  <a:pt x="16" y="576"/>
                </a:cubicBezTo>
                <a:close/>
              </a:path>
            </a:pathLst>
          </a:custGeom>
          <a:solidFill>
            <a:srgbClr val="B2B2B2"/>
          </a:solidFill>
          <a:ln w="9525">
            <a:noFill/>
            <a:round/>
            <a:headEnd type="none" w="med" len="med"/>
            <a:tailEnd type="none" w="med" len="med"/>
          </a:ln>
        </p:spPr>
        <p:txBody>
          <a:bodyPr/>
          <a:lstStyle/>
          <a:p>
            <a:endParaRPr lang="ru-RU"/>
          </a:p>
        </p:txBody>
      </p:sp>
      <p:sp>
        <p:nvSpPr>
          <p:cNvPr id="27784" name="Freeform 136"/>
          <p:cNvSpPr>
            <a:spLocks/>
          </p:cNvSpPr>
          <p:nvPr/>
        </p:nvSpPr>
        <p:spPr bwMode="auto">
          <a:xfrm>
            <a:off x="8131175" y="2614141"/>
            <a:ext cx="784225" cy="1270000"/>
          </a:xfrm>
          <a:custGeom>
            <a:avLst/>
            <a:gdLst>
              <a:gd name="T0" fmla="*/ 784225 w 494"/>
              <a:gd name="T1" fmla="*/ 1104900 h 800"/>
              <a:gd name="T2" fmla="*/ 525463 w 494"/>
              <a:gd name="T3" fmla="*/ 495300 h 800"/>
              <a:gd name="T4" fmla="*/ 280988 w 494"/>
              <a:gd name="T5" fmla="*/ 38100 h 800"/>
              <a:gd name="T6" fmla="*/ 98425 w 494"/>
              <a:gd name="T7" fmla="*/ 266700 h 800"/>
              <a:gd name="T8" fmla="*/ 52388 w 494"/>
              <a:gd name="T9" fmla="*/ 511175 h 800"/>
              <a:gd name="T10" fmla="*/ 22225 w 494"/>
              <a:gd name="T11" fmla="*/ 754062 h 800"/>
              <a:gd name="T12" fmla="*/ 22225 w 494"/>
              <a:gd name="T13" fmla="*/ 1196975 h 800"/>
              <a:gd name="T14" fmla="*/ 158750 w 494"/>
              <a:gd name="T15" fmla="*/ 1196975 h 800"/>
              <a:gd name="T16" fmla="*/ 327025 w 494"/>
              <a:gd name="T17" fmla="*/ 1196975 h 800"/>
              <a:gd name="T18" fmla="*/ 601663 w 494"/>
              <a:gd name="T19" fmla="*/ 1135063 h 800"/>
              <a:gd name="T20" fmla="*/ 784225 w 494"/>
              <a:gd name="T21" fmla="*/ 1104900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4"/>
              <a:gd name="T34" fmla="*/ 0 h 800"/>
              <a:gd name="T35" fmla="*/ 494 w 494"/>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4" h="800">
                <a:moveTo>
                  <a:pt x="494" y="696"/>
                </a:moveTo>
                <a:cubicBezTo>
                  <a:pt x="488" y="632"/>
                  <a:pt x="384" y="424"/>
                  <a:pt x="331" y="312"/>
                </a:cubicBezTo>
                <a:cubicBezTo>
                  <a:pt x="278" y="200"/>
                  <a:pt x="222" y="48"/>
                  <a:pt x="177" y="24"/>
                </a:cubicBezTo>
                <a:cubicBezTo>
                  <a:pt x="132" y="0"/>
                  <a:pt x="86" y="118"/>
                  <a:pt x="62" y="168"/>
                </a:cubicBezTo>
                <a:cubicBezTo>
                  <a:pt x="38" y="218"/>
                  <a:pt x="41" y="271"/>
                  <a:pt x="33" y="322"/>
                </a:cubicBezTo>
                <a:cubicBezTo>
                  <a:pt x="25" y="373"/>
                  <a:pt x="17" y="403"/>
                  <a:pt x="14" y="475"/>
                </a:cubicBezTo>
                <a:cubicBezTo>
                  <a:pt x="11" y="547"/>
                  <a:pt x="0" y="708"/>
                  <a:pt x="14" y="754"/>
                </a:cubicBezTo>
                <a:cubicBezTo>
                  <a:pt x="28" y="800"/>
                  <a:pt x="68" y="754"/>
                  <a:pt x="100" y="754"/>
                </a:cubicBezTo>
                <a:cubicBezTo>
                  <a:pt x="132" y="754"/>
                  <a:pt x="160" y="760"/>
                  <a:pt x="206" y="754"/>
                </a:cubicBezTo>
                <a:cubicBezTo>
                  <a:pt x="252" y="748"/>
                  <a:pt x="331" y="725"/>
                  <a:pt x="379" y="715"/>
                </a:cubicBezTo>
                <a:cubicBezTo>
                  <a:pt x="427" y="705"/>
                  <a:pt x="470" y="700"/>
                  <a:pt x="494" y="696"/>
                </a:cubicBezTo>
                <a:close/>
              </a:path>
            </a:pathLst>
          </a:custGeom>
          <a:solidFill>
            <a:srgbClr val="B2B2B2"/>
          </a:solidFill>
          <a:ln w="9525">
            <a:noFill/>
            <a:round/>
            <a:headEnd type="none" w="med" len="med"/>
            <a:tailEnd type="none" w="med" len="med"/>
          </a:ln>
        </p:spPr>
        <p:txBody>
          <a:bodyPr/>
          <a:lstStyle/>
          <a:p>
            <a:endParaRPr lang="ru-RU"/>
          </a:p>
        </p:txBody>
      </p:sp>
      <p:sp>
        <p:nvSpPr>
          <p:cNvPr id="27782" name="Freeform 134"/>
          <p:cNvSpPr>
            <a:spLocks/>
          </p:cNvSpPr>
          <p:nvPr/>
        </p:nvSpPr>
        <p:spPr bwMode="auto">
          <a:xfrm>
            <a:off x="6548438" y="2788766"/>
            <a:ext cx="1338262" cy="1125538"/>
          </a:xfrm>
          <a:custGeom>
            <a:avLst/>
            <a:gdLst>
              <a:gd name="T0" fmla="*/ 446087 w 843"/>
              <a:gd name="T1" fmla="*/ 46038 h 709"/>
              <a:gd name="T2" fmla="*/ 766762 w 843"/>
              <a:gd name="T3" fmla="*/ 152400 h 709"/>
              <a:gd name="T4" fmla="*/ 1055687 w 843"/>
              <a:gd name="T5" fmla="*/ 366713 h 709"/>
              <a:gd name="T6" fmla="*/ 1223962 w 843"/>
              <a:gd name="T7" fmla="*/ 731838 h 709"/>
              <a:gd name="T8" fmla="*/ 1330325 w 843"/>
              <a:gd name="T9" fmla="*/ 1066800 h 709"/>
              <a:gd name="T10" fmla="*/ 1177925 w 843"/>
              <a:gd name="T11" fmla="*/ 1082675 h 709"/>
              <a:gd name="T12" fmla="*/ 935037 w 843"/>
              <a:gd name="T13" fmla="*/ 1082675 h 709"/>
              <a:gd name="T14" fmla="*/ 461962 w 843"/>
              <a:gd name="T15" fmla="*/ 1022350 h 709"/>
              <a:gd name="T16" fmla="*/ 50800 w 843"/>
              <a:gd name="T17" fmla="*/ 930275 h 709"/>
              <a:gd name="T18" fmla="*/ 157162 w 843"/>
              <a:gd name="T19" fmla="*/ 655638 h 709"/>
              <a:gd name="T20" fmla="*/ 263525 w 843"/>
              <a:gd name="T21" fmla="*/ 427038 h 709"/>
              <a:gd name="T22" fmla="*/ 446087 w 843"/>
              <a:gd name="T23" fmla="*/ 46038 h 7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3"/>
              <a:gd name="T37" fmla="*/ 0 h 709"/>
              <a:gd name="T38" fmla="*/ 843 w 843"/>
              <a:gd name="T39" fmla="*/ 709 h 7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3" h="709">
                <a:moveTo>
                  <a:pt x="281" y="29"/>
                </a:moveTo>
                <a:cubicBezTo>
                  <a:pt x="334" y="0"/>
                  <a:pt x="419" y="62"/>
                  <a:pt x="483" y="96"/>
                </a:cubicBezTo>
                <a:cubicBezTo>
                  <a:pt x="547" y="130"/>
                  <a:pt x="617" y="170"/>
                  <a:pt x="665" y="231"/>
                </a:cubicBezTo>
                <a:cubicBezTo>
                  <a:pt x="713" y="292"/>
                  <a:pt x="742" y="388"/>
                  <a:pt x="771" y="461"/>
                </a:cubicBezTo>
                <a:cubicBezTo>
                  <a:pt x="800" y="534"/>
                  <a:pt x="843" y="635"/>
                  <a:pt x="838" y="672"/>
                </a:cubicBezTo>
                <a:cubicBezTo>
                  <a:pt x="833" y="709"/>
                  <a:pt x="783" y="680"/>
                  <a:pt x="742" y="682"/>
                </a:cubicBezTo>
                <a:cubicBezTo>
                  <a:pt x="701" y="684"/>
                  <a:pt x="664" y="688"/>
                  <a:pt x="589" y="682"/>
                </a:cubicBezTo>
                <a:cubicBezTo>
                  <a:pt x="514" y="676"/>
                  <a:pt x="384" y="660"/>
                  <a:pt x="291" y="644"/>
                </a:cubicBezTo>
                <a:cubicBezTo>
                  <a:pt x="198" y="628"/>
                  <a:pt x="64" y="624"/>
                  <a:pt x="32" y="586"/>
                </a:cubicBezTo>
                <a:cubicBezTo>
                  <a:pt x="0" y="548"/>
                  <a:pt x="77" y="466"/>
                  <a:pt x="99" y="413"/>
                </a:cubicBezTo>
                <a:cubicBezTo>
                  <a:pt x="121" y="360"/>
                  <a:pt x="136" y="333"/>
                  <a:pt x="166" y="269"/>
                </a:cubicBezTo>
                <a:cubicBezTo>
                  <a:pt x="196" y="205"/>
                  <a:pt x="228" y="58"/>
                  <a:pt x="281" y="29"/>
                </a:cubicBezTo>
                <a:close/>
              </a:path>
            </a:pathLst>
          </a:custGeom>
          <a:solidFill>
            <a:srgbClr val="B2B2B2"/>
          </a:solidFill>
          <a:ln w="9525">
            <a:noFill/>
            <a:round/>
            <a:headEnd type="none" w="med" len="med"/>
            <a:tailEnd type="none" w="med" len="med"/>
          </a:ln>
        </p:spPr>
        <p:txBody>
          <a:bodyPr/>
          <a:lstStyle/>
          <a:p>
            <a:endParaRPr lang="ru-RU"/>
          </a:p>
        </p:txBody>
      </p:sp>
      <p:sp>
        <p:nvSpPr>
          <p:cNvPr id="27804" name="Freeform 156"/>
          <p:cNvSpPr>
            <a:spLocks/>
          </p:cNvSpPr>
          <p:nvPr/>
        </p:nvSpPr>
        <p:spPr bwMode="auto">
          <a:xfrm>
            <a:off x="7754938" y="3533304"/>
            <a:ext cx="446087" cy="338137"/>
          </a:xfrm>
          <a:custGeom>
            <a:avLst/>
            <a:gdLst>
              <a:gd name="T0" fmla="*/ 47625 w 281"/>
              <a:gd name="T1" fmla="*/ 109537 h 213"/>
              <a:gd name="T2" fmla="*/ 93662 w 281"/>
              <a:gd name="T3" fmla="*/ 338137 h 213"/>
              <a:gd name="T4" fmla="*/ 398462 w 281"/>
              <a:gd name="T5" fmla="*/ 307975 h 213"/>
              <a:gd name="T6" fmla="*/ 382587 w 281"/>
              <a:gd name="T7" fmla="*/ 33337 h 213"/>
              <a:gd name="T8" fmla="*/ 47625 w 281"/>
              <a:gd name="T9" fmla="*/ 109537 h 213"/>
              <a:gd name="T10" fmla="*/ 0 60000 65536"/>
              <a:gd name="T11" fmla="*/ 0 60000 65536"/>
              <a:gd name="T12" fmla="*/ 0 60000 65536"/>
              <a:gd name="T13" fmla="*/ 0 60000 65536"/>
              <a:gd name="T14" fmla="*/ 0 60000 65536"/>
              <a:gd name="T15" fmla="*/ 0 w 281"/>
              <a:gd name="T16" fmla="*/ 0 h 213"/>
              <a:gd name="T17" fmla="*/ 281 w 281"/>
              <a:gd name="T18" fmla="*/ 213 h 213"/>
            </a:gdLst>
            <a:ahLst/>
            <a:cxnLst>
              <a:cxn ang="T10">
                <a:pos x="T0" y="T1"/>
              </a:cxn>
              <a:cxn ang="T11">
                <a:pos x="T2" y="T3"/>
              </a:cxn>
              <a:cxn ang="T12">
                <a:pos x="T4" y="T5"/>
              </a:cxn>
              <a:cxn ang="T13">
                <a:pos x="T6" y="T7"/>
              </a:cxn>
              <a:cxn ang="T14">
                <a:pos x="T8" y="T9"/>
              </a:cxn>
            </a:cxnLst>
            <a:rect l="T15" t="T16" r="T17" b="T18"/>
            <a:pathLst>
              <a:path w="281" h="213">
                <a:moveTo>
                  <a:pt x="30" y="69"/>
                </a:moveTo>
                <a:cubicBezTo>
                  <a:pt x="0" y="101"/>
                  <a:pt x="22" y="192"/>
                  <a:pt x="59" y="213"/>
                </a:cubicBezTo>
                <a:lnTo>
                  <a:pt x="251" y="194"/>
                </a:lnTo>
                <a:cubicBezTo>
                  <a:pt x="281" y="162"/>
                  <a:pt x="278" y="42"/>
                  <a:pt x="241" y="21"/>
                </a:cubicBezTo>
                <a:cubicBezTo>
                  <a:pt x="204" y="0"/>
                  <a:pt x="60" y="37"/>
                  <a:pt x="30" y="69"/>
                </a:cubicBezTo>
                <a:close/>
              </a:path>
            </a:pathLst>
          </a:custGeom>
          <a:solidFill>
            <a:srgbClr val="B2B2B2"/>
          </a:solidFill>
          <a:ln w="9525">
            <a:noFill/>
            <a:round/>
            <a:headEnd type="none" w="med" len="med"/>
            <a:tailEnd type="none" w="med" len="med"/>
          </a:ln>
        </p:spPr>
        <p:txBody>
          <a:bodyPr/>
          <a:lstStyle/>
          <a:p>
            <a:endParaRPr lang="ru-RU"/>
          </a:p>
        </p:txBody>
      </p:sp>
      <p:grpSp>
        <p:nvGrpSpPr>
          <p:cNvPr id="2" name="Group 132"/>
          <p:cNvGrpSpPr>
            <a:grpSpLocks/>
          </p:cNvGrpSpPr>
          <p:nvPr/>
        </p:nvGrpSpPr>
        <p:grpSpPr bwMode="auto">
          <a:xfrm>
            <a:off x="107950" y="1207616"/>
            <a:ext cx="5616575" cy="4535488"/>
            <a:chOff x="68" y="1298"/>
            <a:chExt cx="3538" cy="2857"/>
          </a:xfrm>
        </p:grpSpPr>
        <p:sp>
          <p:nvSpPr>
            <p:cNvPr id="30779" name="Line 11"/>
            <p:cNvSpPr>
              <a:spLocks noChangeShapeType="1"/>
            </p:cNvSpPr>
            <p:nvPr/>
          </p:nvSpPr>
          <p:spPr bwMode="auto">
            <a:xfrm flipV="1">
              <a:off x="1610" y="1298"/>
              <a:ext cx="0" cy="408"/>
            </a:xfrm>
            <a:prstGeom prst="line">
              <a:avLst/>
            </a:prstGeom>
            <a:noFill/>
            <a:ln w="9525">
              <a:solidFill>
                <a:schemeClr val="tx1"/>
              </a:solidFill>
              <a:round/>
              <a:headEnd/>
              <a:tailEnd type="triangle" w="med" len="med"/>
            </a:ln>
          </p:spPr>
          <p:txBody>
            <a:bodyPr/>
            <a:lstStyle/>
            <a:p>
              <a:endParaRPr lang="ru-RU"/>
            </a:p>
          </p:txBody>
        </p:sp>
        <p:sp>
          <p:nvSpPr>
            <p:cNvPr id="30780" name="Text Box 73"/>
            <p:cNvSpPr txBox="1">
              <a:spLocks noChangeArrowheads="1"/>
            </p:cNvSpPr>
            <p:nvPr/>
          </p:nvSpPr>
          <p:spPr bwMode="auto">
            <a:xfrm>
              <a:off x="1238" y="1404"/>
              <a:ext cx="181" cy="231"/>
            </a:xfrm>
            <a:prstGeom prst="rect">
              <a:avLst/>
            </a:prstGeom>
            <a:noFill/>
            <a:ln w="9525">
              <a:noFill/>
              <a:miter lim="800000"/>
              <a:headEnd/>
              <a:tailEnd/>
            </a:ln>
          </p:spPr>
          <p:txBody>
            <a:bodyPr>
              <a:spAutoFit/>
            </a:bodyPr>
            <a:lstStyle/>
            <a:p>
              <a:pPr>
                <a:spcBef>
                  <a:spcPct val="50000"/>
                </a:spcBef>
              </a:pPr>
              <a:r>
                <a:rPr lang="ru-RU"/>
                <a:t>1</a:t>
              </a:r>
            </a:p>
          </p:txBody>
        </p:sp>
        <p:sp>
          <p:nvSpPr>
            <p:cNvPr id="30781" name="Line 6"/>
            <p:cNvSpPr>
              <a:spLocks noChangeShapeType="1"/>
            </p:cNvSpPr>
            <p:nvPr/>
          </p:nvSpPr>
          <p:spPr bwMode="auto">
            <a:xfrm flipH="1">
              <a:off x="68" y="3792"/>
              <a:ext cx="590" cy="363"/>
            </a:xfrm>
            <a:prstGeom prst="line">
              <a:avLst/>
            </a:prstGeom>
            <a:noFill/>
            <a:ln w="9525">
              <a:solidFill>
                <a:schemeClr val="tx1"/>
              </a:solidFill>
              <a:round/>
              <a:headEnd/>
              <a:tailEnd type="triangle" w="med" len="med"/>
            </a:ln>
          </p:spPr>
          <p:txBody>
            <a:bodyPr/>
            <a:lstStyle/>
            <a:p>
              <a:endParaRPr lang="ru-RU"/>
            </a:p>
          </p:txBody>
        </p:sp>
        <p:sp>
          <p:nvSpPr>
            <p:cNvPr id="30782" name="Line 7"/>
            <p:cNvSpPr>
              <a:spLocks noChangeShapeType="1"/>
            </p:cNvSpPr>
            <p:nvPr/>
          </p:nvSpPr>
          <p:spPr bwMode="auto">
            <a:xfrm flipV="1">
              <a:off x="658" y="3203"/>
              <a:ext cx="952" cy="589"/>
            </a:xfrm>
            <a:prstGeom prst="line">
              <a:avLst/>
            </a:prstGeom>
            <a:noFill/>
            <a:ln w="9525">
              <a:solidFill>
                <a:srgbClr val="B2B2B2"/>
              </a:solidFill>
              <a:prstDash val="dash"/>
              <a:round/>
              <a:headEnd/>
              <a:tailEnd/>
            </a:ln>
          </p:spPr>
          <p:txBody>
            <a:bodyPr/>
            <a:lstStyle/>
            <a:p>
              <a:endParaRPr lang="ru-RU"/>
            </a:p>
          </p:txBody>
        </p:sp>
        <p:sp>
          <p:nvSpPr>
            <p:cNvPr id="30783" name="Line 8"/>
            <p:cNvSpPr>
              <a:spLocks noChangeShapeType="1"/>
            </p:cNvSpPr>
            <p:nvPr/>
          </p:nvSpPr>
          <p:spPr bwMode="auto">
            <a:xfrm>
              <a:off x="1610" y="3203"/>
              <a:ext cx="1588" cy="0"/>
            </a:xfrm>
            <a:prstGeom prst="line">
              <a:avLst/>
            </a:prstGeom>
            <a:noFill/>
            <a:ln w="9525">
              <a:solidFill>
                <a:srgbClr val="B2B2B2"/>
              </a:solidFill>
              <a:prstDash val="dash"/>
              <a:round/>
              <a:headEnd/>
              <a:tailEnd/>
            </a:ln>
          </p:spPr>
          <p:txBody>
            <a:bodyPr/>
            <a:lstStyle/>
            <a:p>
              <a:endParaRPr lang="ru-RU"/>
            </a:p>
          </p:txBody>
        </p:sp>
        <p:sp>
          <p:nvSpPr>
            <p:cNvPr id="30784" name="Line 9"/>
            <p:cNvSpPr>
              <a:spLocks noChangeShapeType="1"/>
            </p:cNvSpPr>
            <p:nvPr/>
          </p:nvSpPr>
          <p:spPr bwMode="auto">
            <a:xfrm>
              <a:off x="3198" y="3203"/>
              <a:ext cx="408" cy="0"/>
            </a:xfrm>
            <a:prstGeom prst="line">
              <a:avLst/>
            </a:prstGeom>
            <a:noFill/>
            <a:ln w="9525">
              <a:solidFill>
                <a:schemeClr val="tx1"/>
              </a:solidFill>
              <a:round/>
              <a:headEnd/>
              <a:tailEnd type="triangle" w="med" len="med"/>
            </a:ln>
          </p:spPr>
          <p:txBody>
            <a:bodyPr/>
            <a:lstStyle/>
            <a:p>
              <a:endParaRPr lang="ru-RU"/>
            </a:p>
          </p:txBody>
        </p:sp>
        <p:sp>
          <p:nvSpPr>
            <p:cNvPr id="30785" name="Line 10"/>
            <p:cNvSpPr>
              <a:spLocks noChangeShapeType="1"/>
            </p:cNvSpPr>
            <p:nvPr/>
          </p:nvSpPr>
          <p:spPr bwMode="auto">
            <a:xfrm flipV="1">
              <a:off x="1610" y="1660"/>
              <a:ext cx="0" cy="1543"/>
            </a:xfrm>
            <a:prstGeom prst="line">
              <a:avLst/>
            </a:prstGeom>
            <a:noFill/>
            <a:ln w="9525">
              <a:solidFill>
                <a:srgbClr val="B2B2B2"/>
              </a:solidFill>
              <a:prstDash val="dash"/>
              <a:round/>
              <a:headEnd/>
              <a:tailEnd/>
            </a:ln>
          </p:spPr>
          <p:txBody>
            <a:bodyPr/>
            <a:lstStyle/>
            <a:p>
              <a:endParaRPr lang="ru-RU"/>
            </a:p>
          </p:txBody>
        </p:sp>
        <p:sp>
          <p:nvSpPr>
            <p:cNvPr id="30786" name="Freeform 12"/>
            <p:cNvSpPr>
              <a:spLocks/>
            </p:cNvSpPr>
            <p:nvPr/>
          </p:nvSpPr>
          <p:spPr bwMode="auto">
            <a:xfrm>
              <a:off x="658" y="1842"/>
              <a:ext cx="590" cy="1633"/>
            </a:xfrm>
            <a:custGeom>
              <a:avLst/>
              <a:gdLst>
                <a:gd name="T0" fmla="*/ 590 w 590"/>
                <a:gd name="T1" fmla="*/ 0 h 1633"/>
                <a:gd name="T2" fmla="*/ 159 w 590"/>
                <a:gd name="T3" fmla="*/ 771 h 1633"/>
                <a:gd name="T4" fmla="*/ 0 w 590"/>
                <a:gd name="T5" fmla="*/ 1633 h 1633"/>
                <a:gd name="T6" fmla="*/ 0 60000 65536"/>
                <a:gd name="T7" fmla="*/ 0 60000 65536"/>
                <a:gd name="T8" fmla="*/ 0 60000 65536"/>
                <a:gd name="T9" fmla="*/ 0 w 590"/>
                <a:gd name="T10" fmla="*/ 0 h 1633"/>
                <a:gd name="T11" fmla="*/ 590 w 590"/>
                <a:gd name="T12" fmla="*/ 1633 h 1633"/>
              </a:gdLst>
              <a:ahLst/>
              <a:cxnLst>
                <a:cxn ang="T6">
                  <a:pos x="T0" y="T1"/>
                </a:cxn>
                <a:cxn ang="T7">
                  <a:pos x="T2" y="T3"/>
                </a:cxn>
                <a:cxn ang="T8">
                  <a:pos x="T4" y="T5"/>
                </a:cxn>
              </a:cxnLst>
              <a:rect l="T9" t="T10" r="T11" b="T12"/>
              <a:pathLst>
                <a:path w="590" h="1633">
                  <a:moveTo>
                    <a:pt x="590" y="0"/>
                  </a:moveTo>
                  <a:cubicBezTo>
                    <a:pt x="518" y="129"/>
                    <a:pt x="257" y="499"/>
                    <a:pt x="159" y="771"/>
                  </a:cubicBezTo>
                  <a:cubicBezTo>
                    <a:pt x="61" y="1043"/>
                    <a:pt x="33" y="1454"/>
                    <a:pt x="0" y="1633"/>
                  </a:cubicBezTo>
                </a:path>
              </a:pathLst>
            </a:custGeom>
            <a:noFill/>
            <a:ln w="9525">
              <a:solidFill>
                <a:schemeClr val="tx1"/>
              </a:solidFill>
              <a:round/>
              <a:headEnd type="none" w="med" len="med"/>
              <a:tailEnd type="none" w="med" len="med"/>
            </a:ln>
          </p:spPr>
          <p:txBody>
            <a:bodyPr/>
            <a:lstStyle/>
            <a:p>
              <a:endParaRPr lang="ru-RU"/>
            </a:p>
          </p:txBody>
        </p:sp>
        <p:sp>
          <p:nvSpPr>
            <p:cNvPr id="30787" name="Freeform 13"/>
            <p:cNvSpPr>
              <a:spLocks/>
            </p:cNvSpPr>
            <p:nvPr/>
          </p:nvSpPr>
          <p:spPr bwMode="auto">
            <a:xfrm>
              <a:off x="1287" y="1827"/>
              <a:ext cx="590" cy="1633"/>
            </a:xfrm>
            <a:custGeom>
              <a:avLst/>
              <a:gdLst>
                <a:gd name="T0" fmla="*/ 590 w 590"/>
                <a:gd name="T1" fmla="*/ 0 h 1633"/>
                <a:gd name="T2" fmla="*/ 159 w 590"/>
                <a:gd name="T3" fmla="*/ 771 h 1633"/>
                <a:gd name="T4" fmla="*/ 0 w 590"/>
                <a:gd name="T5" fmla="*/ 1633 h 1633"/>
                <a:gd name="T6" fmla="*/ 0 60000 65536"/>
                <a:gd name="T7" fmla="*/ 0 60000 65536"/>
                <a:gd name="T8" fmla="*/ 0 60000 65536"/>
                <a:gd name="T9" fmla="*/ 0 w 590"/>
                <a:gd name="T10" fmla="*/ 0 h 1633"/>
                <a:gd name="T11" fmla="*/ 590 w 590"/>
                <a:gd name="T12" fmla="*/ 1633 h 1633"/>
              </a:gdLst>
              <a:ahLst/>
              <a:cxnLst>
                <a:cxn ang="T6">
                  <a:pos x="T0" y="T1"/>
                </a:cxn>
                <a:cxn ang="T7">
                  <a:pos x="T2" y="T3"/>
                </a:cxn>
                <a:cxn ang="T8">
                  <a:pos x="T4" y="T5"/>
                </a:cxn>
              </a:cxnLst>
              <a:rect l="T9" t="T10" r="T11" b="T12"/>
              <a:pathLst>
                <a:path w="590" h="1633">
                  <a:moveTo>
                    <a:pt x="590" y="0"/>
                  </a:moveTo>
                  <a:cubicBezTo>
                    <a:pt x="518" y="129"/>
                    <a:pt x="257" y="499"/>
                    <a:pt x="159" y="771"/>
                  </a:cubicBezTo>
                  <a:cubicBezTo>
                    <a:pt x="61" y="1043"/>
                    <a:pt x="33" y="1454"/>
                    <a:pt x="0" y="1633"/>
                  </a:cubicBezTo>
                </a:path>
              </a:pathLst>
            </a:custGeom>
            <a:noFill/>
            <a:ln w="38100" cmpd="sng">
              <a:solidFill>
                <a:schemeClr val="tx1"/>
              </a:solidFill>
              <a:round/>
              <a:headEnd type="none" w="med" len="med"/>
              <a:tailEnd type="none" w="med" len="med"/>
            </a:ln>
          </p:spPr>
          <p:txBody>
            <a:bodyPr/>
            <a:lstStyle/>
            <a:p>
              <a:endParaRPr lang="ru-RU"/>
            </a:p>
          </p:txBody>
        </p:sp>
        <p:sp>
          <p:nvSpPr>
            <p:cNvPr id="30788" name="Line 14"/>
            <p:cNvSpPr>
              <a:spLocks noChangeShapeType="1"/>
            </p:cNvSpPr>
            <p:nvPr/>
          </p:nvSpPr>
          <p:spPr bwMode="auto">
            <a:xfrm flipH="1" flipV="1">
              <a:off x="1248" y="1842"/>
              <a:ext cx="635" cy="0"/>
            </a:xfrm>
            <a:prstGeom prst="line">
              <a:avLst/>
            </a:prstGeom>
            <a:noFill/>
            <a:ln w="9525">
              <a:solidFill>
                <a:schemeClr val="tx1"/>
              </a:solidFill>
              <a:round/>
              <a:headEnd/>
              <a:tailEnd/>
            </a:ln>
          </p:spPr>
          <p:txBody>
            <a:bodyPr/>
            <a:lstStyle/>
            <a:p>
              <a:endParaRPr lang="ru-RU"/>
            </a:p>
          </p:txBody>
        </p:sp>
        <p:sp>
          <p:nvSpPr>
            <p:cNvPr id="30789" name="Line 15"/>
            <p:cNvSpPr>
              <a:spLocks noChangeShapeType="1"/>
            </p:cNvSpPr>
            <p:nvPr/>
          </p:nvSpPr>
          <p:spPr bwMode="auto">
            <a:xfrm flipH="1">
              <a:off x="657" y="3449"/>
              <a:ext cx="636" cy="30"/>
            </a:xfrm>
            <a:prstGeom prst="line">
              <a:avLst/>
            </a:prstGeom>
            <a:noFill/>
            <a:ln w="9525">
              <a:solidFill>
                <a:schemeClr val="tx1"/>
              </a:solidFill>
              <a:round/>
              <a:headEnd/>
              <a:tailEnd/>
            </a:ln>
          </p:spPr>
          <p:txBody>
            <a:bodyPr/>
            <a:lstStyle/>
            <a:p>
              <a:endParaRPr lang="ru-RU"/>
            </a:p>
          </p:txBody>
        </p:sp>
        <p:sp>
          <p:nvSpPr>
            <p:cNvPr id="30790" name="Line 16"/>
            <p:cNvSpPr>
              <a:spLocks noChangeShapeType="1"/>
            </p:cNvSpPr>
            <p:nvPr/>
          </p:nvSpPr>
          <p:spPr bwMode="auto">
            <a:xfrm flipV="1">
              <a:off x="1248" y="1660"/>
              <a:ext cx="362" cy="182"/>
            </a:xfrm>
            <a:prstGeom prst="line">
              <a:avLst/>
            </a:prstGeom>
            <a:noFill/>
            <a:ln w="9525">
              <a:solidFill>
                <a:schemeClr val="tx1"/>
              </a:solidFill>
              <a:round/>
              <a:headEnd/>
              <a:tailEnd/>
            </a:ln>
          </p:spPr>
          <p:txBody>
            <a:bodyPr/>
            <a:lstStyle/>
            <a:p>
              <a:endParaRPr lang="ru-RU"/>
            </a:p>
          </p:txBody>
        </p:sp>
        <p:sp>
          <p:nvSpPr>
            <p:cNvPr id="30791" name="Line 17"/>
            <p:cNvSpPr>
              <a:spLocks noChangeShapeType="1"/>
            </p:cNvSpPr>
            <p:nvPr/>
          </p:nvSpPr>
          <p:spPr bwMode="auto">
            <a:xfrm flipV="1">
              <a:off x="1883" y="1660"/>
              <a:ext cx="362" cy="181"/>
            </a:xfrm>
            <a:prstGeom prst="line">
              <a:avLst/>
            </a:prstGeom>
            <a:noFill/>
            <a:ln w="9525">
              <a:solidFill>
                <a:schemeClr val="tx1"/>
              </a:solidFill>
              <a:round/>
              <a:headEnd/>
              <a:tailEnd/>
            </a:ln>
          </p:spPr>
          <p:txBody>
            <a:bodyPr/>
            <a:lstStyle/>
            <a:p>
              <a:endParaRPr lang="ru-RU"/>
            </a:p>
          </p:txBody>
        </p:sp>
        <p:sp>
          <p:nvSpPr>
            <p:cNvPr id="30792" name="Line 18"/>
            <p:cNvSpPr>
              <a:spLocks noChangeShapeType="1"/>
            </p:cNvSpPr>
            <p:nvPr/>
          </p:nvSpPr>
          <p:spPr bwMode="auto">
            <a:xfrm>
              <a:off x="1610" y="1660"/>
              <a:ext cx="635" cy="0"/>
            </a:xfrm>
            <a:prstGeom prst="line">
              <a:avLst/>
            </a:prstGeom>
            <a:noFill/>
            <a:ln w="9525">
              <a:solidFill>
                <a:schemeClr val="tx1"/>
              </a:solidFill>
              <a:round/>
              <a:headEnd/>
              <a:tailEnd/>
            </a:ln>
          </p:spPr>
          <p:txBody>
            <a:bodyPr/>
            <a:lstStyle/>
            <a:p>
              <a:endParaRPr lang="ru-RU"/>
            </a:p>
          </p:txBody>
        </p:sp>
        <p:sp>
          <p:nvSpPr>
            <p:cNvPr id="30793" name="Line 19"/>
            <p:cNvSpPr>
              <a:spLocks noChangeShapeType="1"/>
            </p:cNvSpPr>
            <p:nvPr/>
          </p:nvSpPr>
          <p:spPr bwMode="auto">
            <a:xfrm>
              <a:off x="658" y="3475"/>
              <a:ext cx="0" cy="317"/>
            </a:xfrm>
            <a:prstGeom prst="line">
              <a:avLst/>
            </a:prstGeom>
            <a:noFill/>
            <a:ln w="9525">
              <a:solidFill>
                <a:schemeClr val="tx1"/>
              </a:solidFill>
              <a:round/>
              <a:headEnd/>
              <a:tailEnd/>
            </a:ln>
          </p:spPr>
          <p:txBody>
            <a:bodyPr/>
            <a:lstStyle/>
            <a:p>
              <a:endParaRPr lang="ru-RU"/>
            </a:p>
          </p:txBody>
        </p:sp>
        <p:sp>
          <p:nvSpPr>
            <p:cNvPr id="30794" name="Line 20"/>
            <p:cNvSpPr>
              <a:spLocks noChangeShapeType="1"/>
            </p:cNvSpPr>
            <p:nvPr/>
          </p:nvSpPr>
          <p:spPr bwMode="auto">
            <a:xfrm>
              <a:off x="1293" y="3445"/>
              <a:ext cx="0" cy="317"/>
            </a:xfrm>
            <a:prstGeom prst="line">
              <a:avLst/>
            </a:prstGeom>
            <a:noFill/>
            <a:ln w="9525">
              <a:solidFill>
                <a:schemeClr val="tx1"/>
              </a:solidFill>
              <a:round/>
              <a:headEnd/>
              <a:tailEnd/>
            </a:ln>
          </p:spPr>
          <p:txBody>
            <a:bodyPr/>
            <a:lstStyle/>
            <a:p>
              <a:endParaRPr lang="ru-RU"/>
            </a:p>
          </p:txBody>
        </p:sp>
        <p:sp>
          <p:nvSpPr>
            <p:cNvPr id="30795" name="Line 21"/>
            <p:cNvSpPr>
              <a:spLocks noChangeShapeType="1"/>
            </p:cNvSpPr>
            <p:nvPr/>
          </p:nvSpPr>
          <p:spPr bwMode="auto">
            <a:xfrm flipH="1">
              <a:off x="648" y="3757"/>
              <a:ext cx="636" cy="30"/>
            </a:xfrm>
            <a:prstGeom prst="line">
              <a:avLst/>
            </a:prstGeom>
            <a:noFill/>
            <a:ln w="9525">
              <a:solidFill>
                <a:schemeClr val="tx1"/>
              </a:solidFill>
              <a:round/>
              <a:headEnd/>
              <a:tailEnd/>
            </a:ln>
          </p:spPr>
          <p:txBody>
            <a:bodyPr/>
            <a:lstStyle/>
            <a:p>
              <a:endParaRPr lang="ru-RU"/>
            </a:p>
          </p:txBody>
        </p:sp>
        <p:sp>
          <p:nvSpPr>
            <p:cNvPr id="30796" name="Freeform 22"/>
            <p:cNvSpPr>
              <a:spLocks/>
            </p:cNvSpPr>
            <p:nvPr/>
          </p:nvSpPr>
          <p:spPr bwMode="auto">
            <a:xfrm>
              <a:off x="1883" y="1842"/>
              <a:ext cx="931" cy="1232"/>
            </a:xfrm>
            <a:custGeom>
              <a:avLst/>
              <a:gdLst>
                <a:gd name="T0" fmla="*/ 0 w 931"/>
                <a:gd name="T1" fmla="*/ 0 h 1232"/>
                <a:gd name="T2" fmla="*/ 614 w 931"/>
                <a:gd name="T3" fmla="*/ 589 h 1232"/>
                <a:gd name="T4" fmla="*/ 931 w 931"/>
                <a:gd name="T5" fmla="*/ 1232 h 1232"/>
                <a:gd name="T6" fmla="*/ 0 60000 65536"/>
                <a:gd name="T7" fmla="*/ 0 60000 65536"/>
                <a:gd name="T8" fmla="*/ 0 60000 65536"/>
                <a:gd name="T9" fmla="*/ 0 w 931"/>
                <a:gd name="T10" fmla="*/ 0 h 1232"/>
                <a:gd name="T11" fmla="*/ 931 w 931"/>
                <a:gd name="T12" fmla="*/ 1232 h 1232"/>
              </a:gdLst>
              <a:ahLst/>
              <a:cxnLst>
                <a:cxn ang="T6">
                  <a:pos x="T0" y="T1"/>
                </a:cxn>
                <a:cxn ang="T7">
                  <a:pos x="T2" y="T3"/>
                </a:cxn>
                <a:cxn ang="T8">
                  <a:pos x="T4" y="T5"/>
                </a:cxn>
              </a:cxnLst>
              <a:rect l="T9" t="T10" r="T11" b="T12"/>
              <a:pathLst>
                <a:path w="931" h="1232">
                  <a:moveTo>
                    <a:pt x="0" y="0"/>
                  </a:moveTo>
                  <a:cubicBezTo>
                    <a:pt x="102" y="98"/>
                    <a:pt x="459" y="384"/>
                    <a:pt x="614" y="589"/>
                  </a:cubicBezTo>
                  <a:cubicBezTo>
                    <a:pt x="769" y="794"/>
                    <a:pt x="865" y="1098"/>
                    <a:pt x="931" y="1232"/>
                  </a:cubicBezTo>
                </a:path>
              </a:pathLst>
            </a:custGeom>
            <a:noFill/>
            <a:ln w="38100" cmpd="sng">
              <a:solidFill>
                <a:schemeClr val="tx1"/>
              </a:solidFill>
              <a:round/>
              <a:headEnd type="none" w="med" len="med"/>
              <a:tailEnd type="none" w="med" len="med"/>
            </a:ln>
          </p:spPr>
          <p:txBody>
            <a:bodyPr/>
            <a:lstStyle/>
            <a:p>
              <a:endParaRPr lang="ru-RU"/>
            </a:p>
          </p:txBody>
        </p:sp>
        <p:sp>
          <p:nvSpPr>
            <p:cNvPr id="30797" name="Line 23"/>
            <p:cNvSpPr>
              <a:spLocks noChangeShapeType="1"/>
            </p:cNvSpPr>
            <p:nvPr/>
          </p:nvSpPr>
          <p:spPr bwMode="auto">
            <a:xfrm flipV="1">
              <a:off x="2825" y="2931"/>
              <a:ext cx="362" cy="181"/>
            </a:xfrm>
            <a:prstGeom prst="line">
              <a:avLst/>
            </a:prstGeom>
            <a:noFill/>
            <a:ln w="9525">
              <a:solidFill>
                <a:schemeClr val="tx1"/>
              </a:solidFill>
              <a:round/>
              <a:headEnd/>
              <a:tailEnd/>
            </a:ln>
          </p:spPr>
          <p:txBody>
            <a:bodyPr/>
            <a:lstStyle/>
            <a:p>
              <a:endParaRPr lang="ru-RU"/>
            </a:p>
          </p:txBody>
        </p:sp>
        <p:sp>
          <p:nvSpPr>
            <p:cNvPr id="30798" name="Freeform 24"/>
            <p:cNvSpPr>
              <a:spLocks/>
            </p:cNvSpPr>
            <p:nvPr/>
          </p:nvSpPr>
          <p:spPr bwMode="auto">
            <a:xfrm>
              <a:off x="2245" y="1666"/>
              <a:ext cx="944" cy="1264"/>
            </a:xfrm>
            <a:custGeom>
              <a:avLst/>
              <a:gdLst>
                <a:gd name="T0" fmla="*/ 0 w 944"/>
                <a:gd name="T1" fmla="*/ 0 h 1264"/>
                <a:gd name="T2" fmla="*/ 614 w 944"/>
                <a:gd name="T3" fmla="*/ 589 h 1264"/>
                <a:gd name="T4" fmla="*/ 944 w 944"/>
                <a:gd name="T5" fmla="*/ 1264 h 1264"/>
                <a:gd name="T6" fmla="*/ 0 60000 65536"/>
                <a:gd name="T7" fmla="*/ 0 60000 65536"/>
                <a:gd name="T8" fmla="*/ 0 60000 65536"/>
                <a:gd name="T9" fmla="*/ 0 w 944"/>
                <a:gd name="T10" fmla="*/ 0 h 1264"/>
                <a:gd name="T11" fmla="*/ 944 w 944"/>
                <a:gd name="T12" fmla="*/ 1264 h 1264"/>
              </a:gdLst>
              <a:ahLst/>
              <a:cxnLst>
                <a:cxn ang="T6">
                  <a:pos x="T0" y="T1"/>
                </a:cxn>
                <a:cxn ang="T7">
                  <a:pos x="T2" y="T3"/>
                </a:cxn>
                <a:cxn ang="T8">
                  <a:pos x="T4" y="T5"/>
                </a:cxn>
              </a:cxnLst>
              <a:rect l="T9" t="T10" r="T11" b="T12"/>
              <a:pathLst>
                <a:path w="944" h="1264">
                  <a:moveTo>
                    <a:pt x="0" y="0"/>
                  </a:moveTo>
                  <a:cubicBezTo>
                    <a:pt x="102" y="98"/>
                    <a:pt x="457" y="378"/>
                    <a:pt x="614" y="589"/>
                  </a:cubicBezTo>
                  <a:cubicBezTo>
                    <a:pt x="771" y="800"/>
                    <a:pt x="875" y="1123"/>
                    <a:pt x="944" y="1264"/>
                  </a:cubicBezTo>
                </a:path>
              </a:pathLst>
            </a:custGeom>
            <a:noFill/>
            <a:ln w="9525">
              <a:solidFill>
                <a:schemeClr val="tx1"/>
              </a:solidFill>
              <a:round/>
              <a:headEnd type="none" w="med" len="med"/>
              <a:tailEnd type="none" w="med" len="med"/>
            </a:ln>
          </p:spPr>
          <p:txBody>
            <a:bodyPr/>
            <a:lstStyle/>
            <a:p>
              <a:endParaRPr lang="ru-RU"/>
            </a:p>
          </p:txBody>
        </p:sp>
        <p:sp>
          <p:nvSpPr>
            <p:cNvPr id="30799" name="Freeform 25"/>
            <p:cNvSpPr>
              <a:spLocks/>
            </p:cNvSpPr>
            <p:nvPr/>
          </p:nvSpPr>
          <p:spPr bwMode="auto">
            <a:xfrm>
              <a:off x="3189" y="2920"/>
              <a:ext cx="10" cy="283"/>
            </a:xfrm>
            <a:custGeom>
              <a:avLst/>
              <a:gdLst>
                <a:gd name="T0" fmla="*/ 0 w 10"/>
                <a:gd name="T1" fmla="*/ 0 h 283"/>
                <a:gd name="T2" fmla="*/ 10 w 10"/>
                <a:gd name="T3" fmla="*/ 283 h 283"/>
                <a:gd name="T4" fmla="*/ 0 60000 65536"/>
                <a:gd name="T5" fmla="*/ 0 60000 65536"/>
                <a:gd name="T6" fmla="*/ 0 w 10"/>
                <a:gd name="T7" fmla="*/ 0 h 283"/>
                <a:gd name="T8" fmla="*/ 10 w 10"/>
                <a:gd name="T9" fmla="*/ 283 h 283"/>
              </a:gdLst>
              <a:ahLst/>
              <a:cxnLst>
                <a:cxn ang="T4">
                  <a:pos x="T0" y="T1"/>
                </a:cxn>
                <a:cxn ang="T5">
                  <a:pos x="T2" y="T3"/>
                </a:cxn>
              </a:cxnLst>
              <a:rect l="T6" t="T7" r="T8" b="T9"/>
              <a:pathLst>
                <a:path w="10" h="283">
                  <a:moveTo>
                    <a:pt x="0" y="0"/>
                  </a:moveTo>
                  <a:lnTo>
                    <a:pt x="10" y="283"/>
                  </a:lnTo>
                </a:path>
              </a:pathLst>
            </a:custGeom>
            <a:noFill/>
            <a:ln w="9525">
              <a:solidFill>
                <a:schemeClr val="tx1"/>
              </a:solidFill>
              <a:round/>
              <a:headEnd type="none" w="med" len="med"/>
              <a:tailEnd type="none" w="med" len="med"/>
            </a:ln>
          </p:spPr>
          <p:txBody>
            <a:bodyPr/>
            <a:lstStyle/>
            <a:p>
              <a:endParaRPr lang="ru-RU"/>
            </a:p>
          </p:txBody>
        </p:sp>
        <p:sp>
          <p:nvSpPr>
            <p:cNvPr id="30800" name="Line 26"/>
            <p:cNvSpPr>
              <a:spLocks noChangeShapeType="1"/>
            </p:cNvSpPr>
            <p:nvPr/>
          </p:nvSpPr>
          <p:spPr bwMode="auto">
            <a:xfrm flipV="1">
              <a:off x="2825" y="3203"/>
              <a:ext cx="362" cy="181"/>
            </a:xfrm>
            <a:prstGeom prst="line">
              <a:avLst/>
            </a:prstGeom>
            <a:noFill/>
            <a:ln w="9525">
              <a:solidFill>
                <a:schemeClr val="tx1"/>
              </a:solidFill>
              <a:round/>
              <a:headEnd/>
              <a:tailEnd/>
            </a:ln>
          </p:spPr>
          <p:txBody>
            <a:bodyPr/>
            <a:lstStyle/>
            <a:p>
              <a:endParaRPr lang="ru-RU"/>
            </a:p>
          </p:txBody>
        </p:sp>
        <p:sp>
          <p:nvSpPr>
            <p:cNvPr id="30801" name="Freeform 27"/>
            <p:cNvSpPr>
              <a:spLocks/>
            </p:cNvSpPr>
            <p:nvPr/>
          </p:nvSpPr>
          <p:spPr bwMode="auto">
            <a:xfrm>
              <a:off x="1297" y="3103"/>
              <a:ext cx="1527" cy="345"/>
            </a:xfrm>
            <a:custGeom>
              <a:avLst/>
              <a:gdLst>
                <a:gd name="T0" fmla="*/ 0 w 1527"/>
                <a:gd name="T1" fmla="*/ 345 h 345"/>
                <a:gd name="T2" fmla="*/ 864 w 1527"/>
                <a:gd name="T3" fmla="*/ 220 h 345"/>
                <a:gd name="T4" fmla="*/ 1527 w 1527"/>
                <a:gd name="T5" fmla="*/ 0 h 345"/>
                <a:gd name="T6" fmla="*/ 0 60000 65536"/>
                <a:gd name="T7" fmla="*/ 0 60000 65536"/>
                <a:gd name="T8" fmla="*/ 0 60000 65536"/>
                <a:gd name="T9" fmla="*/ 0 w 1527"/>
                <a:gd name="T10" fmla="*/ 0 h 345"/>
                <a:gd name="T11" fmla="*/ 1527 w 1527"/>
                <a:gd name="T12" fmla="*/ 345 h 345"/>
              </a:gdLst>
              <a:ahLst/>
              <a:cxnLst>
                <a:cxn ang="T6">
                  <a:pos x="T0" y="T1"/>
                </a:cxn>
                <a:cxn ang="T7">
                  <a:pos x="T2" y="T3"/>
                </a:cxn>
                <a:cxn ang="T8">
                  <a:pos x="T4" y="T5"/>
                </a:cxn>
              </a:cxnLst>
              <a:rect l="T9" t="T10" r="T11" b="T12"/>
              <a:pathLst>
                <a:path w="1527" h="345">
                  <a:moveTo>
                    <a:pt x="0" y="345"/>
                  </a:moveTo>
                  <a:cubicBezTo>
                    <a:pt x="142" y="324"/>
                    <a:pt x="610" y="277"/>
                    <a:pt x="864" y="220"/>
                  </a:cubicBezTo>
                  <a:cubicBezTo>
                    <a:pt x="1118" y="163"/>
                    <a:pt x="1389" y="46"/>
                    <a:pt x="1527" y="0"/>
                  </a:cubicBezTo>
                </a:path>
              </a:pathLst>
            </a:custGeom>
            <a:noFill/>
            <a:ln w="38100" cmpd="sng">
              <a:solidFill>
                <a:schemeClr val="tx1"/>
              </a:solidFill>
              <a:round/>
              <a:headEnd type="none" w="med" len="med"/>
              <a:tailEnd type="none" w="med" len="med"/>
            </a:ln>
          </p:spPr>
          <p:txBody>
            <a:bodyPr/>
            <a:lstStyle/>
            <a:p>
              <a:endParaRPr lang="ru-RU"/>
            </a:p>
          </p:txBody>
        </p:sp>
        <p:sp>
          <p:nvSpPr>
            <p:cNvPr id="30802" name="Line 28"/>
            <p:cNvSpPr>
              <a:spLocks noChangeShapeType="1"/>
            </p:cNvSpPr>
            <p:nvPr/>
          </p:nvSpPr>
          <p:spPr bwMode="auto">
            <a:xfrm>
              <a:off x="2820" y="3077"/>
              <a:ext cx="0" cy="317"/>
            </a:xfrm>
            <a:prstGeom prst="line">
              <a:avLst/>
            </a:prstGeom>
            <a:noFill/>
            <a:ln w="9525">
              <a:solidFill>
                <a:schemeClr val="tx1"/>
              </a:solidFill>
              <a:round/>
              <a:headEnd/>
              <a:tailEnd/>
            </a:ln>
          </p:spPr>
          <p:txBody>
            <a:bodyPr/>
            <a:lstStyle/>
            <a:p>
              <a:endParaRPr lang="ru-RU"/>
            </a:p>
          </p:txBody>
        </p:sp>
        <p:sp>
          <p:nvSpPr>
            <p:cNvPr id="30803" name="Freeform 29"/>
            <p:cNvSpPr>
              <a:spLocks/>
            </p:cNvSpPr>
            <p:nvPr/>
          </p:nvSpPr>
          <p:spPr bwMode="auto">
            <a:xfrm>
              <a:off x="1288" y="3399"/>
              <a:ext cx="1532" cy="356"/>
            </a:xfrm>
            <a:custGeom>
              <a:avLst/>
              <a:gdLst>
                <a:gd name="T0" fmla="*/ 0 w 1532"/>
                <a:gd name="T1" fmla="*/ 356 h 356"/>
                <a:gd name="T2" fmla="*/ 869 w 1532"/>
                <a:gd name="T3" fmla="*/ 220 h 356"/>
                <a:gd name="T4" fmla="*/ 1532 w 1532"/>
                <a:gd name="T5" fmla="*/ 0 h 356"/>
                <a:gd name="T6" fmla="*/ 0 60000 65536"/>
                <a:gd name="T7" fmla="*/ 0 60000 65536"/>
                <a:gd name="T8" fmla="*/ 0 60000 65536"/>
                <a:gd name="T9" fmla="*/ 0 w 1532"/>
                <a:gd name="T10" fmla="*/ 0 h 356"/>
                <a:gd name="T11" fmla="*/ 1532 w 1532"/>
                <a:gd name="T12" fmla="*/ 356 h 356"/>
              </a:gdLst>
              <a:ahLst/>
              <a:cxnLst>
                <a:cxn ang="T6">
                  <a:pos x="T0" y="T1"/>
                </a:cxn>
                <a:cxn ang="T7">
                  <a:pos x="T2" y="T3"/>
                </a:cxn>
                <a:cxn ang="T8">
                  <a:pos x="T4" y="T5"/>
                </a:cxn>
              </a:cxnLst>
              <a:rect l="T9" t="T10" r="T11" b="T12"/>
              <a:pathLst>
                <a:path w="1532" h="356">
                  <a:moveTo>
                    <a:pt x="0" y="356"/>
                  </a:moveTo>
                  <a:cubicBezTo>
                    <a:pt x="143" y="330"/>
                    <a:pt x="614" y="279"/>
                    <a:pt x="869" y="220"/>
                  </a:cubicBezTo>
                  <a:cubicBezTo>
                    <a:pt x="1124" y="161"/>
                    <a:pt x="1394" y="46"/>
                    <a:pt x="1532" y="0"/>
                  </a:cubicBezTo>
                </a:path>
              </a:pathLst>
            </a:custGeom>
            <a:noFill/>
            <a:ln w="9525">
              <a:solidFill>
                <a:schemeClr val="tx1"/>
              </a:solidFill>
              <a:round/>
              <a:headEnd type="none" w="med" len="med"/>
              <a:tailEnd type="none" w="med" len="med"/>
            </a:ln>
          </p:spPr>
          <p:txBody>
            <a:bodyPr/>
            <a:lstStyle/>
            <a:p>
              <a:endParaRPr lang="ru-RU"/>
            </a:p>
          </p:txBody>
        </p:sp>
        <p:sp>
          <p:nvSpPr>
            <p:cNvPr id="30804" name="Oval 72"/>
            <p:cNvSpPr>
              <a:spLocks noChangeArrowheads="1"/>
            </p:cNvSpPr>
            <p:nvPr/>
          </p:nvSpPr>
          <p:spPr bwMode="auto">
            <a:xfrm>
              <a:off x="1248" y="1434"/>
              <a:ext cx="181" cy="181"/>
            </a:xfrm>
            <a:prstGeom prst="ellipse">
              <a:avLst/>
            </a:prstGeom>
            <a:noFill/>
            <a:ln w="9525">
              <a:solidFill>
                <a:schemeClr val="tx1"/>
              </a:solidFill>
              <a:round/>
              <a:headEnd/>
              <a:tailEnd/>
            </a:ln>
          </p:spPr>
          <p:txBody>
            <a:bodyPr wrap="none" anchor="ctr"/>
            <a:lstStyle/>
            <a:p>
              <a:endParaRPr lang="ru-RU"/>
            </a:p>
          </p:txBody>
        </p:sp>
        <p:sp>
          <p:nvSpPr>
            <p:cNvPr id="30805" name="Text Box 74"/>
            <p:cNvSpPr txBox="1">
              <a:spLocks noChangeArrowheads="1"/>
            </p:cNvSpPr>
            <p:nvPr/>
          </p:nvSpPr>
          <p:spPr bwMode="auto">
            <a:xfrm>
              <a:off x="340" y="3520"/>
              <a:ext cx="181" cy="231"/>
            </a:xfrm>
            <a:prstGeom prst="rect">
              <a:avLst/>
            </a:prstGeom>
            <a:noFill/>
            <a:ln w="9525">
              <a:noFill/>
              <a:miter lim="800000"/>
              <a:headEnd/>
              <a:tailEnd/>
            </a:ln>
          </p:spPr>
          <p:txBody>
            <a:bodyPr>
              <a:spAutoFit/>
            </a:bodyPr>
            <a:lstStyle/>
            <a:p>
              <a:pPr>
                <a:spcBef>
                  <a:spcPct val="50000"/>
                </a:spcBef>
              </a:pPr>
              <a:r>
                <a:rPr lang="ru-RU"/>
                <a:t>3</a:t>
              </a:r>
            </a:p>
          </p:txBody>
        </p:sp>
        <p:sp>
          <p:nvSpPr>
            <p:cNvPr id="30806" name="Text Box 75"/>
            <p:cNvSpPr txBox="1">
              <a:spLocks noChangeArrowheads="1"/>
            </p:cNvSpPr>
            <p:nvPr/>
          </p:nvSpPr>
          <p:spPr bwMode="auto">
            <a:xfrm>
              <a:off x="3289" y="3248"/>
              <a:ext cx="226" cy="231"/>
            </a:xfrm>
            <a:prstGeom prst="rect">
              <a:avLst/>
            </a:prstGeom>
            <a:noFill/>
            <a:ln w="9525">
              <a:noFill/>
              <a:miter lim="800000"/>
              <a:headEnd/>
              <a:tailEnd/>
            </a:ln>
          </p:spPr>
          <p:txBody>
            <a:bodyPr>
              <a:spAutoFit/>
            </a:bodyPr>
            <a:lstStyle/>
            <a:p>
              <a:pPr>
                <a:spcBef>
                  <a:spcPct val="50000"/>
                </a:spcBef>
              </a:pPr>
              <a:r>
                <a:rPr lang="ru-RU"/>
                <a:t>2</a:t>
              </a:r>
            </a:p>
          </p:txBody>
        </p:sp>
        <p:sp>
          <p:nvSpPr>
            <p:cNvPr id="30807" name="Oval 76"/>
            <p:cNvSpPr>
              <a:spLocks noChangeArrowheads="1"/>
            </p:cNvSpPr>
            <p:nvPr/>
          </p:nvSpPr>
          <p:spPr bwMode="auto">
            <a:xfrm>
              <a:off x="340" y="3556"/>
              <a:ext cx="181" cy="181"/>
            </a:xfrm>
            <a:prstGeom prst="ellipse">
              <a:avLst/>
            </a:prstGeom>
            <a:noFill/>
            <a:ln w="9525">
              <a:solidFill>
                <a:schemeClr val="tx1"/>
              </a:solidFill>
              <a:round/>
              <a:headEnd/>
              <a:tailEnd/>
            </a:ln>
          </p:spPr>
          <p:txBody>
            <a:bodyPr wrap="none" anchor="ctr"/>
            <a:lstStyle/>
            <a:p>
              <a:endParaRPr lang="ru-RU"/>
            </a:p>
          </p:txBody>
        </p:sp>
        <p:sp>
          <p:nvSpPr>
            <p:cNvPr id="30808" name="Oval 77"/>
            <p:cNvSpPr>
              <a:spLocks noChangeArrowheads="1"/>
            </p:cNvSpPr>
            <p:nvPr/>
          </p:nvSpPr>
          <p:spPr bwMode="auto">
            <a:xfrm>
              <a:off x="3299" y="3283"/>
              <a:ext cx="181" cy="181"/>
            </a:xfrm>
            <a:prstGeom prst="ellipse">
              <a:avLst/>
            </a:prstGeom>
            <a:noFill/>
            <a:ln w="9525">
              <a:solidFill>
                <a:schemeClr val="tx1"/>
              </a:solidFill>
              <a:round/>
              <a:headEnd/>
              <a:tailEnd/>
            </a:ln>
          </p:spPr>
          <p:txBody>
            <a:bodyPr wrap="none" anchor="ctr"/>
            <a:lstStyle/>
            <a:p>
              <a:endParaRPr lang="ru-RU"/>
            </a:p>
          </p:txBody>
        </p:sp>
      </p:grpSp>
      <p:sp>
        <p:nvSpPr>
          <p:cNvPr id="27742" name="Freeform 94"/>
          <p:cNvSpPr>
            <a:spLocks/>
          </p:cNvSpPr>
          <p:nvPr/>
        </p:nvSpPr>
        <p:spPr bwMode="auto">
          <a:xfrm>
            <a:off x="2916238" y="2576041"/>
            <a:ext cx="1223962" cy="1366838"/>
          </a:xfrm>
          <a:custGeom>
            <a:avLst/>
            <a:gdLst>
              <a:gd name="T0" fmla="*/ 0 w 771"/>
              <a:gd name="T1" fmla="*/ 0 h 861"/>
              <a:gd name="T2" fmla="*/ 757237 w 771"/>
              <a:gd name="T3" fmla="*/ 620713 h 861"/>
              <a:gd name="T4" fmla="*/ 1223962 w 771"/>
              <a:gd name="T5" fmla="*/ 1366838 h 861"/>
              <a:gd name="T6" fmla="*/ 0 60000 65536"/>
              <a:gd name="T7" fmla="*/ 0 60000 65536"/>
              <a:gd name="T8" fmla="*/ 0 60000 65536"/>
              <a:gd name="T9" fmla="*/ 0 w 771"/>
              <a:gd name="T10" fmla="*/ 0 h 861"/>
              <a:gd name="T11" fmla="*/ 771 w 771"/>
              <a:gd name="T12" fmla="*/ 861 h 861"/>
            </a:gdLst>
            <a:ahLst/>
            <a:cxnLst>
              <a:cxn ang="T6">
                <a:pos x="T0" y="T1"/>
              </a:cxn>
              <a:cxn ang="T7">
                <a:pos x="T2" y="T3"/>
              </a:cxn>
              <a:cxn ang="T8">
                <a:pos x="T4" y="T5"/>
              </a:cxn>
            </a:cxnLst>
            <a:rect l="T9" t="T10" r="T11" b="T12"/>
            <a:pathLst>
              <a:path w="771" h="861">
                <a:moveTo>
                  <a:pt x="0" y="0"/>
                </a:moveTo>
                <a:cubicBezTo>
                  <a:pt x="79" y="65"/>
                  <a:pt x="349" y="248"/>
                  <a:pt x="477" y="391"/>
                </a:cubicBezTo>
                <a:cubicBezTo>
                  <a:pt x="605" y="534"/>
                  <a:pt x="710" y="763"/>
                  <a:pt x="771" y="861"/>
                </a:cubicBezTo>
              </a:path>
            </a:pathLst>
          </a:custGeom>
          <a:noFill/>
          <a:ln w="9525">
            <a:solidFill>
              <a:srgbClr val="CC0000"/>
            </a:solidFill>
            <a:round/>
            <a:headEnd type="none" w="med" len="med"/>
            <a:tailEnd type="none" w="med" len="med"/>
          </a:ln>
        </p:spPr>
        <p:txBody>
          <a:bodyPr/>
          <a:lstStyle/>
          <a:p>
            <a:endParaRPr lang="ru-RU"/>
          </a:p>
        </p:txBody>
      </p:sp>
      <p:sp>
        <p:nvSpPr>
          <p:cNvPr id="27743" name="Line 95"/>
          <p:cNvSpPr>
            <a:spLocks noChangeShapeType="1"/>
          </p:cNvSpPr>
          <p:nvPr/>
        </p:nvSpPr>
        <p:spPr bwMode="auto">
          <a:xfrm flipH="1">
            <a:off x="2555875" y="2576041"/>
            <a:ext cx="360363" cy="0"/>
          </a:xfrm>
          <a:prstGeom prst="line">
            <a:avLst/>
          </a:prstGeom>
          <a:noFill/>
          <a:ln w="9525">
            <a:solidFill>
              <a:srgbClr val="CC0000"/>
            </a:solidFill>
            <a:round/>
            <a:headEnd/>
            <a:tailEnd/>
          </a:ln>
        </p:spPr>
        <p:txBody>
          <a:bodyPr/>
          <a:lstStyle/>
          <a:p>
            <a:endParaRPr lang="ru-RU"/>
          </a:p>
        </p:txBody>
      </p:sp>
      <p:sp>
        <p:nvSpPr>
          <p:cNvPr id="27744" name="Line 96"/>
          <p:cNvSpPr>
            <a:spLocks noChangeShapeType="1"/>
          </p:cNvSpPr>
          <p:nvPr/>
        </p:nvSpPr>
        <p:spPr bwMode="auto">
          <a:xfrm>
            <a:off x="4140200" y="3944466"/>
            <a:ext cx="0" cy="287338"/>
          </a:xfrm>
          <a:prstGeom prst="line">
            <a:avLst/>
          </a:prstGeom>
          <a:noFill/>
          <a:ln w="9525">
            <a:solidFill>
              <a:srgbClr val="CC0000"/>
            </a:solidFill>
            <a:round/>
            <a:headEnd/>
            <a:tailEnd/>
          </a:ln>
        </p:spPr>
        <p:txBody>
          <a:bodyPr/>
          <a:lstStyle/>
          <a:p>
            <a:endParaRPr lang="ru-RU"/>
          </a:p>
        </p:txBody>
      </p:sp>
      <p:sp>
        <p:nvSpPr>
          <p:cNvPr id="27745" name="Line 97"/>
          <p:cNvSpPr>
            <a:spLocks noChangeShapeType="1"/>
          </p:cNvSpPr>
          <p:nvPr/>
        </p:nvSpPr>
        <p:spPr bwMode="auto">
          <a:xfrm flipH="1">
            <a:off x="755650" y="2576041"/>
            <a:ext cx="1800225" cy="1079500"/>
          </a:xfrm>
          <a:prstGeom prst="line">
            <a:avLst/>
          </a:prstGeom>
          <a:noFill/>
          <a:ln w="9525">
            <a:solidFill>
              <a:srgbClr val="CC0000"/>
            </a:solidFill>
            <a:prstDash val="dash"/>
            <a:round/>
            <a:headEnd/>
            <a:tailEnd/>
          </a:ln>
        </p:spPr>
        <p:txBody>
          <a:bodyPr/>
          <a:lstStyle/>
          <a:p>
            <a:endParaRPr lang="ru-RU"/>
          </a:p>
        </p:txBody>
      </p:sp>
      <p:sp>
        <p:nvSpPr>
          <p:cNvPr id="27748" name="Freeform 100"/>
          <p:cNvSpPr>
            <a:spLocks/>
          </p:cNvSpPr>
          <p:nvPr/>
        </p:nvSpPr>
        <p:spPr bwMode="auto">
          <a:xfrm>
            <a:off x="2268538" y="3368204"/>
            <a:ext cx="1008062" cy="1079500"/>
          </a:xfrm>
          <a:custGeom>
            <a:avLst/>
            <a:gdLst>
              <a:gd name="T0" fmla="*/ 0 w 635"/>
              <a:gd name="T1" fmla="*/ 0 h 680"/>
              <a:gd name="T2" fmla="*/ 719137 w 635"/>
              <a:gd name="T3" fmla="*/ 334962 h 680"/>
              <a:gd name="T4" fmla="*/ 1008062 w 635"/>
              <a:gd name="T5" fmla="*/ 1079500 h 680"/>
              <a:gd name="T6" fmla="*/ 0 60000 65536"/>
              <a:gd name="T7" fmla="*/ 0 60000 65536"/>
              <a:gd name="T8" fmla="*/ 0 60000 65536"/>
              <a:gd name="T9" fmla="*/ 0 w 635"/>
              <a:gd name="T10" fmla="*/ 0 h 680"/>
              <a:gd name="T11" fmla="*/ 635 w 635"/>
              <a:gd name="T12" fmla="*/ 680 h 680"/>
            </a:gdLst>
            <a:ahLst/>
            <a:cxnLst>
              <a:cxn ang="T6">
                <a:pos x="T0" y="T1"/>
              </a:cxn>
              <a:cxn ang="T7">
                <a:pos x="T2" y="T3"/>
              </a:cxn>
              <a:cxn ang="T8">
                <a:pos x="T4" y="T5"/>
              </a:cxn>
            </a:cxnLst>
            <a:rect l="T9" t="T10" r="T11" b="T12"/>
            <a:pathLst>
              <a:path w="635" h="680">
                <a:moveTo>
                  <a:pt x="0" y="0"/>
                </a:moveTo>
                <a:cubicBezTo>
                  <a:pt x="75" y="35"/>
                  <a:pt x="347" y="98"/>
                  <a:pt x="453" y="211"/>
                </a:cubicBezTo>
                <a:cubicBezTo>
                  <a:pt x="559" y="324"/>
                  <a:pt x="597" y="582"/>
                  <a:pt x="635" y="680"/>
                </a:cubicBezTo>
              </a:path>
            </a:pathLst>
          </a:custGeom>
          <a:noFill/>
          <a:ln w="9525">
            <a:solidFill>
              <a:srgbClr val="CC0000"/>
            </a:solidFill>
            <a:round/>
            <a:headEnd type="none" w="med" len="med"/>
            <a:tailEnd type="none" w="med" len="med"/>
          </a:ln>
        </p:spPr>
        <p:txBody>
          <a:bodyPr/>
          <a:lstStyle/>
          <a:p>
            <a:endParaRPr lang="ru-RU"/>
          </a:p>
        </p:txBody>
      </p:sp>
      <p:sp>
        <p:nvSpPr>
          <p:cNvPr id="27749" name="Freeform 101"/>
          <p:cNvSpPr>
            <a:spLocks/>
          </p:cNvSpPr>
          <p:nvPr/>
        </p:nvSpPr>
        <p:spPr bwMode="auto">
          <a:xfrm>
            <a:off x="6980238" y="2804641"/>
            <a:ext cx="904875" cy="1066800"/>
          </a:xfrm>
          <a:custGeom>
            <a:avLst/>
            <a:gdLst>
              <a:gd name="T0" fmla="*/ 0 w 570"/>
              <a:gd name="T1" fmla="*/ 0 h 672"/>
              <a:gd name="T2" fmla="*/ 615950 w 570"/>
              <a:gd name="T3" fmla="*/ 322262 h 672"/>
              <a:gd name="T4" fmla="*/ 904875 w 570"/>
              <a:gd name="T5" fmla="*/ 1066800 h 672"/>
              <a:gd name="T6" fmla="*/ 0 60000 65536"/>
              <a:gd name="T7" fmla="*/ 0 60000 65536"/>
              <a:gd name="T8" fmla="*/ 0 60000 65536"/>
              <a:gd name="T9" fmla="*/ 0 w 570"/>
              <a:gd name="T10" fmla="*/ 0 h 672"/>
              <a:gd name="T11" fmla="*/ 570 w 570"/>
              <a:gd name="T12" fmla="*/ 672 h 672"/>
            </a:gdLst>
            <a:ahLst/>
            <a:cxnLst>
              <a:cxn ang="T6">
                <a:pos x="T0" y="T1"/>
              </a:cxn>
              <a:cxn ang="T7">
                <a:pos x="T2" y="T3"/>
              </a:cxn>
              <a:cxn ang="T8">
                <a:pos x="T4" y="T5"/>
              </a:cxn>
            </a:cxnLst>
            <a:rect l="T9" t="T10" r="T11" b="T12"/>
            <a:pathLst>
              <a:path w="570" h="672">
                <a:moveTo>
                  <a:pt x="0" y="0"/>
                </a:moveTo>
                <a:cubicBezTo>
                  <a:pt x="66" y="34"/>
                  <a:pt x="293" y="91"/>
                  <a:pt x="388" y="203"/>
                </a:cubicBezTo>
                <a:cubicBezTo>
                  <a:pt x="483" y="315"/>
                  <a:pt x="532" y="574"/>
                  <a:pt x="570" y="672"/>
                </a:cubicBezTo>
              </a:path>
            </a:pathLst>
          </a:custGeom>
          <a:noFill/>
          <a:ln w="9525">
            <a:solidFill>
              <a:srgbClr val="CC0000"/>
            </a:solidFill>
            <a:round/>
            <a:headEnd type="none" w="med" len="med"/>
            <a:tailEnd type="none" w="med" len="med"/>
          </a:ln>
        </p:spPr>
        <p:txBody>
          <a:bodyPr/>
          <a:lstStyle/>
          <a:p>
            <a:endParaRPr lang="ru-RU"/>
          </a:p>
        </p:txBody>
      </p:sp>
      <p:grpSp>
        <p:nvGrpSpPr>
          <p:cNvPr id="3" name="Group 102"/>
          <p:cNvGrpSpPr>
            <a:grpSpLocks/>
          </p:cNvGrpSpPr>
          <p:nvPr/>
        </p:nvGrpSpPr>
        <p:grpSpPr bwMode="auto">
          <a:xfrm>
            <a:off x="6315075" y="1639416"/>
            <a:ext cx="2828925" cy="2259013"/>
            <a:chOff x="3978" y="2864"/>
            <a:chExt cx="1782" cy="1423"/>
          </a:xfrm>
        </p:grpSpPr>
        <p:sp>
          <p:nvSpPr>
            <p:cNvPr id="30767" name="Freeform 103"/>
            <p:cNvSpPr>
              <a:spLocks/>
            </p:cNvSpPr>
            <p:nvPr/>
          </p:nvSpPr>
          <p:spPr bwMode="auto">
            <a:xfrm>
              <a:off x="4111" y="2958"/>
              <a:ext cx="771" cy="1225"/>
            </a:xfrm>
            <a:custGeom>
              <a:avLst/>
              <a:gdLst>
                <a:gd name="T0" fmla="*/ 771 w 771"/>
                <a:gd name="T1" fmla="*/ 0 h 1225"/>
                <a:gd name="T2" fmla="*/ 326 w 771"/>
                <a:gd name="T3" fmla="*/ 590 h 1225"/>
                <a:gd name="T4" fmla="*/ 0 w 771"/>
                <a:gd name="T5" fmla="*/ 1225 h 1225"/>
                <a:gd name="T6" fmla="*/ 0 60000 65536"/>
                <a:gd name="T7" fmla="*/ 0 60000 65536"/>
                <a:gd name="T8" fmla="*/ 0 60000 65536"/>
                <a:gd name="T9" fmla="*/ 0 w 771"/>
                <a:gd name="T10" fmla="*/ 0 h 1225"/>
                <a:gd name="T11" fmla="*/ 771 w 771"/>
                <a:gd name="T12" fmla="*/ 1225 h 1225"/>
              </a:gdLst>
              <a:ahLst/>
              <a:cxnLst>
                <a:cxn ang="T6">
                  <a:pos x="T0" y="T1"/>
                </a:cxn>
                <a:cxn ang="T7">
                  <a:pos x="T2" y="T3"/>
                </a:cxn>
                <a:cxn ang="T8">
                  <a:pos x="T4" y="T5"/>
                </a:cxn>
              </a:cxnLst>
              <a:rect l="T9" t="T10" r="T11" b="T12"/>
              <a:pathLst>
                <a:path w="771" h="1225">
                  <a:moveTo>
                    <a:pt x="771" y="0"/>
                  </a:moveTo>
                  <a:cubicBezTo>
                    <a:pt x="697" y="98"/>
                    <a:pt x="454" y="386"/>
                    <a:pt x="326" y="590"/>
                  </a:cubicBezTo>
                  <a:cubicBezTo>
                    <a:pt x="198" y="794"/>
                    <a:pt x="68" y="1093"/>
                    <a:pt x="0" y="1225"/>
                  </a:cubicBezTo>
                </a:path>
              </a:pathLst>
            </a:custGeom>
            <a:noFill/>
            <a:ln w="38100" cmpd="sng">
              <a:solidFill>
                <a:schemeClr val="tx1"/>
              </a:solidFill>
              <a:round/>
              <a:headEnd type="none" w="med" len="med"/>
              <a:tailEnd type="none" w="med" len="med"/>
            </a:ln>
          </p:spPr>
          <p:txBody>
            <a:bodyPr/>
            <a:lstStyle/>
            <a:p>
              <a:endParaRPr lang="ru-RU"/>
            </a:p>
          </p:txBody>
        </p:sp>
        <p:sp>
          <p:nvSpPr>
            <p:cNvPr id="30768" name="Freeform 104"/>
            <p:cNvSpPr>
              <a:spLocks/>
            </p:cNvSpPr>
            <p:nvPr/>
          </p:nvSpPr>
          <p:spPr bwMode="auto">
            <a:xfrm>
              <a:off x="4881" y="2958"/>
              <a:ext cx="726" cy="1225"/>
            </a:xfrm>
            <a:custGeom>
              <a:avLst/>
              <a:gdLst>
                <a:gd name="T0" fmla="*/ 0 w 726"/>
                <a:gd name="T1" fmla="*/ 0 h 1225"/>
                <a:gd name="T2" fmla="*/ 458 w 726"/>
                <a:gd name="T3" fmla="*/ 570 h 1225"/>
                <a:gd name="T4" fmla="*/ 726 w 726"/>
                <a:gd name="T5" fmla="*/ 1225 h 1225"/>
                <a:gd name="T6" fmla="*/ 0 60000 65536"/>
                <a:gd name="T7" fmla="*/ 0 60000 65536"/>
                <a:gd name="T8" fmla="*/ 0 60000 65536"/>
                <a:gd name="T9" fmla="*/ 0 w 726"/>
                <a:gd name="T10" fmla="*/ 0 h 1225"/>
                <a:gd name="T11" fmla="*/ 726 w 726"/>
                <a:gd name="T12" fmla="*/ 1225 h 1225"/>
              </a:gdLst>
              <a:ahLst/>
              <a:cxnLst>
                <a:cxn ang="T6">
                  <a:pos x="T0" y="T1"/>
                </a:cxn>
                <a:cxn ang="T7">
                  <a:pos x="T2" y="T3"/>
                </a:cxn>
                <a:cxn ang="T8">
                  <a:pos x="T4" y="T5"/>
                </a:cxn>
              </a:cxnLst>
              <a:rect l="T9" t="T10" r="T11" b="T12"/>
              <a:pathLst>
                <a:path w="726" h="1225">
                  <a:moveTo>
                    <a:pt x="0" y="0"/>
                  </a:moveTo>
                  <a:cubicBezTo>
                    <a:pt x="76" y="95"/>
                    <a:pt x="337" y="366"/>
                    <a:pt x="458" y="570"/>
                  </a:cubicBezTo>
                  <a:cubicBezTo>
                    <a:pt x="579" y="774"/>
                    <a:pt x="670" y="1089"/>
                    <a:pt x="726" y="1225"/>
                  </a:cubicBezTo>
                </a:path>
              </a:pathLst>
            </a:custGeom>
            <a:noFill/>
            <a:ln w="38100" cmpd="sng">
              <a:solidFill>
                <a:schemeClr val="tx1"/>
              </a:solidFill>
              <a:round/>
              <a:headEnd type="none" w="med" len="med"/>
              <a:tailEnd type="none" w="med" len="med"/>
            </a:ln>
          </p:spPr>
          <p:txBody>
            <a:bodyPr/>
            <a:lstStyle/>
            <a:p>
              <a:endParaRPr lang="ru-RU"/>
            </a:p>
          </p:txBody>
        </p:sp>
        <p:sp>
          <p:nvSpPr>
            <p:cNvPr id="30769" name="Freeform 105"/>
            <p:cNvSpPr>
              <a:spLocks/>
            </p:cNvSpPr>
            <p:nvPr/>
          </p:nvSpPr>
          <p:spPr bwMode="auto">
            <a:xfrm>
              <a:off x="4110" y="4183"/>
              <a:ext cx="1497" cy="104"/>
            </a:xfrm>
            <a:custGeom>
              <a:avLst/>
              <a:gdLst>
                <a:gd name="T0" fmla="*/ 0 w 1497"/>
                <a:gd name="T1" fmla="*/ 0 h 104"/>
                <a:gd name="T2" fmla="*/ 701 w 1497"/>
                <a:gd name="T3" fmla="*/ 104 h 104"/>
                <a:gd name="T4" fmla="*/ 1497 w 1497"/>
                <a:gd name="T5" fmla="*/ 1 h 104"/>
                <a:gd name="T6" fmla="*/ 0 60000 65536"/>
                <a:gd name="T7" fmla="*/ 0 60000 65536"/>
                <a:gd name="T8" fmla="*/ 0 60000 65536"/>
                <a:gd name="T9" fmla="*/ 0 w 1497"/>
                <a:gd name="T10" fmla="*/ 0 h 104"/>
                <a:gd name="T11" fmla="*/ 1497 w 1497"/>
                <a:gd name="T12" fmla="*/ 104 h 104"/>
              </a:gdLst>
              <a:ahLst/>
              <a:cxnLst>
                <a:cxn ang="T6">
                  <a:pos x="T0" y="T1"/>
                </a:cxn>
                <a:cxn ang="T7">
                  <a:pos x="T2" y="T3"/>
                </a:cxn>
                <a:cxn ang="T8">
                  <a:pos x="T4" y="T5"/>
                </a:cxn>
              </a:cxnLst>
              <a:rect l="T9" t="T10" r="T11" b="T12"/>
              <a:pathLst>
                <a:path w="1497" h="104">
                  <a:moveTo>
                    <a:pt x="0" y="0"/>
                  </a:moveTo>
                  <a:cubicBezTo>
                    <a:pt x="117" y="17"/>
                    <a:pt x="452" y="104"/>
                    <a:pt x="701" y="104"/>
                  </a:cubicBezTo>
                  <a:cubicBezTo>
                    <a:pt x="950" y="104"/>
                    <a:pt x="1331" y="22"/>
                    <a:pt x="1497" y="1"/>
                  </a:cubicBezTo>
                </a:path>
              </a:pathLst>
            </a:custGeom>
            <a:noFill/>
            <a:ln w="38100" cmpd="sng">
              <a:solidFill>
                <a:schemeClr val="tx1"/>
              </a:solidFill>
              <a:round/>
              <a:headEnd type="none" w="med" len="med"/>
              <a:tailEnd type="none" w="med" len="med"/>
            </a:ln>
          </p:spPr>
          <p:txBody>
            <a:bodyPr/>
            <a:lstStyle/>
            <a:p>
              <a:endParaRPr lang="ru-RU"/>
            </a:p>
          </p:txBody>
        </p:sp>
        <p:sp>
          <p:nvSpPr>
            <p:cNvPr id="30770" name="Oval 106"/>
            <p:cNvSpPr>
              <a:spLocks noChangeArrowheads="1"/>
            </p:cNvSpPr>
            <p:nvPr/>
          </p:nvSpPr>
          <p:spPr bwMode="auto">
            <a:xfrm>
              <a:off x="4941" y="2895"/>
              <a:ext cx="182" cy="181"/>
            </a:xfrm>
            <a:prstGeom prst="ellipse">
              <a:avLst/>
            </a:prstGeom>
            <a:noFill/>
            <a:ln w="9525">
              <a:solidFill>
                <a:schemeClr val="tx1"/>
              </a:solidFill>
              <a:round/>
              <a:headEnd/>
              <a:tailEnd/>
            </a:ln>
          </p:spPr>
          <p:txBody>
            <a:bodyPr wrap="none" anchor="ctr"/>
            <a:lstStyle/>
            <a:p>
              <a:endParaRPr lang="ru-RU"/>
            </a:p>
          </p:txBody>
        </p:sp>
        <p:sp>
          <p:nvSpPr>
            <p:cNvPr id="30771" name="Oval 107"/>
            <p:cNvSpPr>
              <a:spLocks noChangeArrowheads="1"/>
            </p:cNvSpPr>
            <p:nvPr/>
          </p:nvSpPr>
          <p:spPr bwMode="auto">
            <a:xfrm>
              <a:off x="3978" y="3924"/>
              <a:ext cx="182" cy="181"/>
            </a:xfrm>
            <a:prstGeom prst="ellipse">
              <a:avLst/>
            </a:prstGeom>
            <a:noFill/>
            <a:ln w="9525">
              <a:solidFill>
                <a:schemeClr val="tx1"/>
              </a:solidFill>
              <a:round/>
              <a:headEnd/>
              <a:tailEnd/>
            </a:ln>
          </p:spPr>
          <p:txBody>
            <a:bodyPr wrap="none" anchor="ctr"/>
            <a:lstStyle/>
            <a:p>
              <a:endParaRPr lang="ru-RU"/>
            </a:p>
          </p:txBody>
        </p:sp>
        <p:sp>
          <p:nvSpPr>
            <p:cNvPr id="30772" name="Oval 108"/>
            <p:cNvSpPr>
              <a:spLocks noChangeArrowheads="1"/>
            </p:cNvSpPr>
            <p:nvPr/>
          </p:nvSpPr>
          <p:spPr bwMode="auto">
            <a:xfrm>
              <a:off x="5548" y="3874"/>
              <a:ext cx="182" cy="181"/>
            </a:xfrm>
            <a:prstGeom prst="ellipse">
              <a:avLst/>
            </a:prstGeom>
            <a:noFill/>
            <a:ln w="9525">
              <a:solidFill>
                <a:schemeClr val="tx1"/>
              </a:solidFill>
              <a:round/>
              <a:headEnd/>
              <a:tailEnd/>
            </a:ln>
          </p:spPr>
          <p:txBody>
            <a:bodyPr wrap="none" anchor="ctr"/>
            <a:lstStyle/>
            <a:p>
              <a:endParaRPr lang="ru-RU"/>
            </a:p>
          </p:txBody>
        </p:sp>
        <p:sp>
          <p:nvSpPr>
            <p:cNvPr id="30773" name="Text Box 109"/>
            <p:cNvSpPr txBox="1">
              <a:spLocks noChangeArrowheads="1"/>
            </p:cNvSpPr>
            <p:nvPr/>
          </p:nvSpPr>
          <p:spPr bwMode="auto">
            <a:xfrm>
              <a:off x="3978" y="3884"/>
              <a:ext cx="227" cy="231"/>
            </a:xfrm>
            <a:prstGeom prst="rect">
              <a:avLst/>
            </a:prstGeom>
            <a:noFill/>
            <a:ln w="9525">
              <a:noFill/>
              <a:miter lim="800000"/>
              <a:headEnd/>
              <a:tailEnd/>
            </a:ln>
          </p:spPr>
          <p:txBody>
            <a:bodyPr>
              <a:spAutoFit/>
            </a:bodyPr>
            <a:lstStyle/>
            <a:p>
              <a:pPr>
                <a:spcBef>
                  <a:spcPct val="50000"/>
                </a:spcBef>
              </a:pPr>
              <a:r>
                <a:rPr lang="ru-RU"/>
                <a:t>3</a:t>
              </a:r>
            </a:p>
          </p:txBody>
        </p:sp>
        <p:sp>
          <p:nvSpPr>
            <p:cNvPr id="30774" name="Text Box 110"/>
            <p:cNvSpPr txBox="1">
              <a:spLocks noChangeArrowheads="1"/>
            </p:cNvSpPr>
            <p:nvPr/>
          </p:nvSpPr>
          <p:spPr bwMode="auto">
            <a:xfrm>
              <a:off x="4921" y="2864"/>
              <a:ext cx="272" cy="231"/>
            </a:xfrm>
            <a:prstGeom prst="rect">
              <a:avLst/>
            </a:prstGeom>
            <a:noFill/>
            <a:ln w="9525">
              <a:noFill/>
              <a:miter lim="800000"/>
              <a:headEnd/>
              <a:tailEnd/>
            </a:ln>
          </p:spPr>
          <p:txBody>
            <a:bodyPr>
              <a:spAutoFit/>
            </a:bodyPr>
            <a:lstStyle/>
            <a:p>
              <a:pPr>
                <a:spcBef>
                  <a:spcPct val="50000"/>
                </a:spcBef>
              </a:pPr>
              <a:r>
                <a:rPr lang="ru-RU"/>
                <a:t>1</a:t>
              </a:r>
            </a:p>
          </p:txBody>
        </p:sp>
        <p:sp>
          <p:nvSpPr>
            <p:cNvPr id="30775" name="Text Box 111"/>
            <p:cNvSpPr txBox="1">
              <a:spLocks noChangeArrowheads="1"/>
            </p:cNvSpPr>
            <p:nvPr/>
          </p:nvSpPr>
          <p:spPr bwMode="auto">
            <a:xfrm>
              <a:off x="5533" y="3838"/>
              <a:ext cx="227" cy="231"/>
            </a:xfrm>
            <a:prstGeom prst="rect">
              <a:avLst/>
            </a:prstGeom>
            <a:noFill/>
            <a:ln w="9525">
              <a:noFill/>
              <a:miter lim="800000"/>
              <a:headEnd/>
              <a:tailEnd/>
            </a:ln>
          </p:spPr>
          <p:txBody>
            <a:bodyPr>
              <a:spAutoFit/>
            </a:bodyPr>
            <a:lstStyle/>
            <a:p>
              <a:pPr>
                <a:spcBef>
                  <a:spcPct val="50000"/>
                </a:spcBef>
              </a:pPr>
              <a:r>
                <a:rPr lang="ru-RU"/>
                <a:t>2</a:t>
              </a:r>
            </a:p>
          </p:txBody>
        </p:sp>
        <p:sp>
          <p:nvSpPr>
            <p:cNvPr id="30776" name="Oval 112"/>
            <p:cNvSpPr>
              <a:spLocks noChangeArrowheads="1"/>
            </p:cNvSpPr>
            <p:nvPr/>
          </p:nvSpPr>
          <p:spPr bwMode="auto">
            <a:xfrm>
              <a:off x="4921" y="3657"/>
              <a:ext cx="45" cy="45"/>
            </a:xfrm>
            <a:prstGeom prst="ellipse">
              <a:avLst/>
            </a:prstGeom>
            <a:solidFill>
              <a:srgbClr val="CC0000"/>
            </a:solidFill>
            <a:ln w="9525">
              <a:solidFill>
                <a:schemeClr val="tx1"/>
              </a:solidFill>
              <a:round/>
              <a:headEnd/>
              <a:tailEnd/>
            </a:ln>
          </p:spPr>
          <p:txBody>
            <a:bodyPr wrap="none" anchor="ctr"/>
            <a:lstStyle/>
            <a:p>
              <a:endParaRPr lang="ru-RU"/>
            </a:p>
          </p:txBody>
        </p:sp>
        <p:sp>
          <p:nvSpPr>
            <p:cNvPr id="30777" name="Oval 113"/>
            <p:cNvSpPr>
              <a:spLocks noChangeArrowheads="1"/>
            </p:cNvSpPr>
            <p:nvPr/>
          </p:nvSpPr>
          <p:spPr bwMode="auto">
            <a:xfrm>
              <a:off x="4921" y="3884"/>
              <a:ext cx="45" cy="45"/>
            </a:xfrm>
            <a:prstGeom prst="ellipse">
              <a:avLst/>
            </a:prstGeom>
            <a:solidFill>
              <a:srgbClr val="CC0000"/>
            </a:solidFill>
            <a:ln w="9525">
              <a:solidFill>
                <a:schemeClr val="tx1"/>
              </a:solidFill>
              <a:round/>
              <a:headEnd/>
              <a:tailEnd/>
            </a:ln>
          </p:spPr>
          <p:txBody>
            <a:bodyPr wrap="none" anchor="ctr"/>
            <a:lstStyle/>
            <a:p>
              <a:endParaRPr lang="ru-RU"/>
            </a:p>
          </p:txBody>
        </p:sp>
        <p:sp>
          <p:nvSpPr>
            <p:cNvPr id="30778" name="Oval 114"/>
            <p:cNvSpPr>
              <a:spLocks noChangeArrowheads="1"/>
            </p:cNvSpPr>
            <p:nvPr/>
          </p:nvSpPr>
          <p:spPr bwMode="auto">
            <a:xfrm>
              <a:off x="5057" y="3929"/>
              <a:ext cx="45" cy="45"/>
            </a:xfrm>
            <a:prstGeom prst="ellipse">
              <a:avLst/>
            </a:prstGeom>
            <a:solidFill>
              <a:srgbClr val="CC0000"/>
            </a:solidFill>
            <a:ln w="9525">
              <a:solidFill>
                <a:schemeClr val="tx1"/>
              </a:solidFill>
              <a:round/>
              <a:headEnd/>
              <a:tailEnd/>
            </a:ln>
          </p:spPr>
          <p:txBody>
            <a:bodyPr wrap="none" anchor="ctr"/>
            <a:lstStyle/>
            <a:p>
              <a:endParaRPr lang="ru-RU"/>
            </a:p>
          </p:txBody>
        </p:sp>
      </p:grpSp>
      <p:sp>
        <p:nvSpPr>
          <p:cNvPr id="27763" name="Line 115"/>
          <p:cNvSpPr>
            <a:spLocks noChangeShapeType="1"/>
          </p:cNvSpPr>
          <p:nvPr/>
        </p:nvSpPr>
        <p:spPr bwMode="auto">
          <a:xfrm flipH="1">
            <a:off x="2474913" y="4231804"/>
            <a:ext cx="1655762" cy="1150937"/>
          </a:xfrm>
          <a:prstGeom prst="line">
            <a:avLst/>
          </a:prstGeom>
          <a:noFill/>
          <a:ln w="9525">
            <a:solidFill>
              <a:srgbClr val="CC0000"/>
            </a:solidFill>
            <a:prstDash val="dash"/>
            <a:round/>
            <a:headEnd/>
            <a:tailEnd/>
          </a:ln>
        </p:spPr>
        <p:txBody>
          <a:bodyPr/>
          <a:lstStyle/>
          <a:p>
            <a:endParaRPr lang="ru-RU"/>
          </a:p>
        </p:txBody>
      </p:sp>
      <p:sp>
        <p:nvSpPr>
          <p:cNvPr id="27777" name="Line 129"/>
          <p:cNvSpPr>
            <a:spLocks noChangeShapeType="1"/>
          </p:cNvSpPr>
          <p:nvPr/>
        </p:nvSpPr>
        <p:spPr bwMode="auto">
          <a:xfrm flipH="1">
            <a:off x="1187450" y="2760191"/>
            <a:ext cx="2000250" cy="1255713"/>
          </a:xfrm>
          <a:prstGeom prst="line">
            <a:avLst/>
          </a:prstGeom>
          <a:noFill/>
          <a:ln w="9525">
            <a:solidFill>
              <a:srgbClr val="CC0000"/>
            </a:solidFill>
            <a:prstDash val="dash"/>
            <a:round/>
            <a:headEnd/>
            <a:tailEnd/>
          </a:ln>
        </p:spPr>
        <p:txBody>
          <a:bodyPr/>
          <a:lstStyle/>
          <a:p>
            <a:endParaRPr lang="ru-RU"/>
          </a:p>
        </p:txBody>
      </p:sp>
      <p:sp>
        <p:nvSpPr>
          <p:cNvPr id="27778" name="Line 130"/>
          <p:cNvSpPr>
            <a:spLocks noChangeShapeType="1"/>
          </p:cNvSpPr>
          <p:nvPr/>
        </p:nvSpPr>
        <p:spPr bwMode="auto">
          <a:xfrm flipH="1">
            <a:off x="2211388" y="3903191"/>
            <a:ext cx="1871662" cy="1225550"/>
          </a:xfrm>
          <a:prstGeom prst="line">
            <a:avLst/>
          </a:prstGeom>
          <a:noFill/>
          <a:ln w="9525">
            <a:solidFill>
              <a:srgbClr val="CC0000"/>
            </a:solidFill>
            <a:prstDash val="dash"/>
            <a:round/>
            <a:headEnd/>
            <a:tailEnd/>
          </a:ln>
        </p:spPr>
        <p:txBody>
          <a:bodyPr/>
          <a:lstStyle/>
          <a:p>
            <a:endParaRPr lang="ru-RU"/>
          </a:p>
        </p:txBody>
      </p:sp>
      <p:sp>
        <p:nvSpPr>
          <p:cNvPr id="27783" name="Freeform 135"/>
          <p:cNvSpPr>
            <a:spLocks/>
          </p:cNvSpPr>
          <p:nvPr/>
        </p:nvSpPr>
        <p:spPr bwMode="auto">
          <a:xfrm>
            <a:off x="8128000" y="2606204"/>
            <a:ext cx="269875" cy="1219200"/>
          </a:xfrm>
          <a:custGeom>
            <a:avLst/>
            <a:gdLst>
              <a:gd name="T0" fmla="*/ 25400 w 170"/>
              <a:gd name="T1" fmla="*/ 1219200 h 768"/>
              <a:gd name="T2" fmla="*/ 41275 w 170"/>
              <a:gd name="T3" fmla="*/ 442913 h 768"/>
              <a:gd name="T4" fmla="*/ 269875 w 170"/>
              <a:gd name="T5" fmla="*/ 0 h 768"/>
              <a:gd name="T6" fmla="*/ 0 60000 65536"/>
              <a:gd name="T7" fmla="*/ 0 60000 65536"/>
              <a:gd name="T8" fmla="*/ 0 60000 65536"/>
              <a:gd name="T9" fmla="*/ 0 w 170"/>
              <a:gd name="T10" fmla="*/ 0 h 768"/>
              <a:gd name="T11" fmla="*/ 170 w 170"/>
              <a:gd name="T12" fmla="*/ 768 h 768"/>
            </a:gdLst>
            <a:ahLst/>
            <a:cxnLst>
              <a:cxn ang="T6">
                <a:pos x="T0" y="T1"/>
              </a:cxn>
              <a:cxn ang="T7">
                <a:pos x="T2" y="T3"/>
              </a:cxn>
              <a:cxn ang="T8">
                <a:pos x="T4" y="T5"/>
              </a:cxn>
            </a:cxnLst>
            <a:rect l="T9" t="T10" r="T11" b="T12"/>
            <a:pathLst>
              <a:path w="170" h="768">
                <a:moveTo>
                  <a:pt x="16" y="768"/>
                </a:moveTo>
                <a:cubicBezTo>
                  <a:pt x="16" y="687"/>
                  <a:pt x="0" y="407"/>
                  <a:pt x="26" y="279"/>
                </a:cubicBezTo>
                <a:cubicBezTo>
                  <a:pt x="52" y="151"/>
                  <a:pt x="140" y="58"/>
                  <a:pt x="170" y="0"/>
                </a:cubicBezTo>
              </a:path>
            </a:pathLst>
          </a:custGeom>
          <a:noFill/>
          <a:ln w="9525">
            <a:solidFill>
              <a:srgbClr val="CC0000"/>
            </a:solidFill>
            <a:round/>
            <a:headEnd type="none" w="med" len="med"/>
            <a:tailEnd type="none" w="med" len="med"/>
          </a:ln>
        </p:spPr>
        <p:txBody>
          <a:bodyPr/>
          <a:lstStyle/>
          <a:p>
            <a:endParaRPr lang="ru-RU"/>
          </a:p>
        </p:txBody>
      </p:sp>
      <p:sp>
        <p:nvSpPr>
          <p:cNvPr id="27785" name="Freeform 137"/>
          <p:cNvSpPr>
            <a:spLocks/>
          </p:cNvSpPr>
          <p:nvPr/>
        </p:nvSpPr>
        <p:spPr bwMode="auto">
          <a:xfrm>
            <a:off x="7040563" y="2483966"/>
            <a:ext cx="1295400" cy="263525"/>
          </a:xfrm>
          <a:custGeom>
            <a:avLst/>
            <a:gdLst>
              <a:gd name="T0" fmla="*/ 0 w 816"/>
              <a:gd name="T1" fmla="*/ 214313 h 166"/>
              <a:gd name="T2" fmla="*/ 639763 w 816"/>
              <a:gd name="T3" fmla="*/ 228600 h 166"/>
              <a:gd name="T4" fmla="*/ 1295400 w 816"/>
              <a:gd name="T5" fmla="*/ 0 h 166"/>
              <a:gd name="T6" fmla="*/ 0 60000 65536"/>
              <a:gd name="T7" fmla="*/ 0 60000 65536"/>
              <a:gd name="T8" fmla="*/ 0 60000 65536"/>
              <a:gd name="T9" fmla="*/ 0 w 816"/>
              <a:gd name="T10" fmla="*/ 0 h 166"/>
              <a:gd name="T11" fmla="*/ 816 w 816"/>
              <a:gd name="T12" fmla="*/ 166 h 166"/>
            </a:gdLst>
            <a:ahLst/>
            <a:cxnLst>
              <a:cxn ang="T6">
                <a:pos x="T0" y="T1"/>
              </a:cxn>
              <a:cxn ang="T7">
                <a:pos x="T2" y="T3"/>
              </a:cxn>
              <a:cxn ang="T8">
                <a:pos x="T4" y="T5"/>
              </a:cxn>
            </a:cxnLst>
            <a:rect l="T9" t="T10" r="T11" b="T12"/>
            <a:pathLst>
              <a:path w="816" h="166">
                <a:moveTo>
                  <a:pt x="0" y="135"/>
                </a:moveTo>
                <a:cubicBezTo>
                  <a:pt x="67" y="135"/>
                  <a:pt x="267" y="166"/>
                  <a:pt x="403" y="144"/>
                </a:cubicBezTo>
                <a:cubicBezTo>
                  <a:pt x="539" y="122"/>
                  <a:pt x="730" y="30"/>
                  <a:pt x="816" y="0"/>
                </a:cubicBezTo>
              </a:path>
            </a:pathLst>
          </a:custGeom>
          <a:noFill/>
          <a:ln w="9525">
            <a:solidFill>
              <a:srgbClr val="CC0000"/>
            </a:solidFill>
            <a:round/>
            <a:headEnd type="none" w="med" len="med"/>
            <a:tailEnd type="none" w="med" len="med"/>
          </a:ln>
        </p:spPr>
        <p:txBody>
          <a:bodyPr/>
          <a:lstStyle/>
          <a:p>
            <a:endParaRPr lang="ru-RU"/>
          </a:p>
        </p:txBody>
      </p:sp>
      <p:sp>
        <p:nvSpPr>
          <p:cNvPr id="27787" name="Text Box 139"/>
          <p:cNvSpPr txBox="1">
            <a:spLocks noChangeArrowheads="1"/>
          </p:cNvSpPr>
          <p:nvPr/>
        </p:nvSpPr>
        <p:spPr bwMode="auto">
          <a:xfrm>
            <a:off x="3348038" y="1053629"/>
            <a:ext cx="2303462" cy="457200"/>
          </a:xfrm>
          <a:prstGeom prst="rect">
            <a:avLst/>
          </a:prstGeom>
          <a:noFill/>
          <a:ln w="9525">
            <a:noFill/>
            <a:miter lim="800000"/>
            <a:headEnd/>
            <a:tailEnd/>
          </a:ln>
        </p:spPr>
        <p:txBody>
          <a:bodyPr>
            <a:spAutoFit/>
          </a:bodyPr>
          <a:lstStyle/>
          <a:p>
            <a:pPr>
              <a:spcBef>
                <a:spcPct val="50000"/>
              </a:spcBef>
            </a:pPr>
            <a:r>
              <a:rPr lang="ru-RU" sz="2400"/>
              <a:t>Коалиция 1-2</a:t>
            </a:r>
          </a:p>
        </p:txBody>
      </p:sp>
      <p:sp>
        <p:nvSpPr>
          <p:cNvPr id="27788" name="Line 140"/>
          <p:cNvSpPr>
            <a:spLocks noChangeShapeType="1"/>
          </p:cNvSpPr>
          <p:nvPr/>
        </p:nvSpPr>
        <p:spPr bwMode="auto">
          <a:xfrm flipH="1">
            <a:off x="3563938" y="1352079"/>
            <a:ext cx="647700" cy="1728787"/>
          </a:xfrm>
          <a:prstGeom prst="line">
            <a:avLst/>
          </a:prstGeom>
          <a:noFill/>
          <a:ln w="38100">
            <a:solidFill>
              <a:srgbClr val="94348B"/>
            </a:solidFill>
            <a:round/>
            <a:headEnd/>
            <a:tailEnd type="triangle" w="med" len="med"/>
          </a:ln>
        </p:spPr>
        <p:txBody>
          <a:bodyPr/>
          <a:lstStyle/>
          <a:p>
            <a:endParaRPr lang="ru-RU"/>
          </a:p>
        </p:txBody>
      </p:sp>
      <p:sp>
        <p:nvSpPr>
          <p:cNvPr id="27789" name="Line 141"/>
          <p:cNvSpPr>
            <a:spLocks noChangeShapeType="1"/>
          </p:cNvSpPr>
          <p:nvPr/>
        </p:nvSpPr>
        <p:spPr bwMode="auto">
          <a:xfrm>
            <a:off x="4211638" y="1352079"/>
            <a:ext cx="3455987" cy="1944687"/>
          </a:xfrm>
          <a:prstGeom prst="line">
            <a:avLst/>
          </a:prstGeom>
          <a:noFill/>
          <a:ln w="38100">
            <a:solidFill>
              <a:srgbClr val="94348B"/>
            </a:solidFill>
            <a:round/>
            <a:headEnd/>
            <a:tailEnd type="triangle" w="med" len="med"/>
          </a:ln>
        </p:spPr>
        <p:txBody>
          <a:bodyPr/>
          <a:lstStyle/>
          <a:p>
            <a:endParaRPr lang="ru-RU"/>
          </a:p>
        </p:txBody>
      </p:sp>
      <p:sp>
        <p:nvSpPr>
          <p:cNvPr id="27790" name="Text Box 142"/>
          <p:cNvSpPr txBox="1">
            <a:spLocks noChangeArrowheads="1"/>
          </p:cNvSpPr>
          <p:nvPr/>
        </p:nvSpPr>
        <p:spPr bwMode="auto">
          <a:xfrm>
            <a:off x="6732588" y="5096991"/>
            <a:ext cx="2160587" cy="457200"/>
          </a:xfrm>
          <a:prstGeom prst="rect">
            <a:avLst/>
          </a:prstGeom>
          <a:noFill/>
          <a:ln w="9525">
            <a:noFill/>
            <a:miter lim="800000"/>
            <a:headEnd/>
            <a:tailEnd/>
          </a:ln>
        </p:spPr>
        <p:txBody>
          <a:bodyPr>
            <a:spAutoFit/>
          </a:bodyPr>
          <a:lstStyle/>
          <a:p>
            <a:pPr>
              <a:spcBef>
                <a:spcPct val="50000"/>
              </a:spcBef>
            </a:pPr>
            <a:r>
              <a:rPr lang="ru-RU" sz="2400"/>
              <a:t>Коалиция 1-3</a:t>
            </a:r>
          </a:p>
        </p:txBody>
      </p:sp>
      <p:sp>
        <p:nvSpPr>
          <p:cNvPr id="27791" name="Line 143"/>
          <p:cNvSpPr>
            <a:spLocks noChangeShapeType="1"/>
          </p:cNvSpPr>
          <p:nvPr/>
        </p:nvSpPr>
        <p:spPr bwMode="auto">
          <a:xfrm flipH="1" flipV="1">
            <a:off x="8172450" y="3152304"/>
            <a:ext cx="431800" cy="1944687"/>
          </a:xfrm>
          <a:prstGeom prst="line">
            <a:avLst/>
          </a:prstGeom>
          <a:noFill/>
          <a:ln w="38100">
            <a:solidFill>
              <a:srgbClr val="94348B"/>
            </a:solidFill>
            <a:round/>
            <a:headEnd/>
            <a:tailEnd type="triangle" w="med" len="med"/>
          </a:ln>
        </p:spPr>
        <p:txBody>
          <a:bodyPr/>
          <a:lstStyle/>
          <a:p>
            <a:endParaRPr lang="ru-RU"/>
          </a:p>
        </p:txBody>
      </p:sp>
      <p:sp>
        <p:nvSpPr>
          <p:cNvPr id="27792" name="Text Box 144"/>
          <p:cNvSpPr txBox="1">
            <a:spLocks noChangeArrowheads="1"/>
          </p:cNvSpPr>
          <p:nvPr/>
        </p:nvSpPr>
        <p:spPr bwMode="auto">
          <a:xfrm>
            <a:off x="5292725" y="764704"/>
            <a:ext cx="2159000" cy="457200"/>
          </a:xfrm>
          <a:prstGeom prst="rect">
            <a:avLst/>
          </a:prstGeom>
          <a:noFill/>
          <a:ln w="9525">
            <a:noFill/>
            <a:miter lim="800000"/>
            <a:headEnd/>
            <a:tailEnd/>
          </a:ln>
        </p:spPr>
        <p:txBody>
          <a:bodyPr>
            <a:spAutoFit/>
          </a:bodyPr>
          <a:lstStyle/>
          <a:p>
            <a:pPr>
              <a:spcBef>
                <a:spcPct val="50000"/>
              </a:spcBef>
            </a:pPr>
            <a:r>
              <a:rPr lang="ru-RU" sz="2400"/>
              <a:t>Коалиция 2-3</a:t>
            </a:r>
          </a:p>
        </p:txBody>
      </p:sp>
      <p:sp>
        <p:nvSpPr>
          <p:cNvPr id="27793" name="Line 145"/>
          <p:cNvSpPr>
            <a:spLocks noChangeShapeType="1"/>
          </p:cNvSpPr>
          <p:nvPr/>
        </p:nvSpPr>
        <p:spPr bwMode="auto">
          <a:xfrm>
            <a:off x="6156325" y="1136179"/>
            <a:ext cx="1728788" cy="1511300"/>
          </a:xfrm>
          <a:prstGeom prst="line">
            <a:avLst/>
          </a:prstGeom>
          <a:noFill/>
          <a:ln w="38100">
            <a:solidFill>
              <a:srgbClr val="94348B"/>
            </a:solidFill>
            <a:round/>
            <a:headEnd/>
            <a:tailEnd type="triangle" w="med" len="med"/>
          </a:ln>
        </p:spPr>
        <p:txBody>
          <a:bodyPr/>
          <a:lstStyle/>
          <a:p>
            <a:endParaRPr lang="ru-RU"/>
          </a:p>
        </p:txBody>
      </p:sp>
      <p:sp>
        <p:nvSpPr>
          <p:cNvPr id="27794" name="Oval 146"/>
          <p:cNvSpPr>
            <a:spLocks noChangeArrowheads="1"/>
          </p:cNvSpPr>
          <p:nvPr/>
        </p:nvSpPr>
        <p:spPr bwMode="auto">
          <a:xfrm>
            <a:off x="2484438" y="3528541"/>
            <a:ext cx="144462" cy="142875"/>
          </a:xfrm>
          <a:prstGeom prst="ellipse">
            <a:avLst/>
          </a:prstGeom>
          <a:solidFill>
            <a:srgbClr val="CC0000"/>
          </a:solidFill>
          <a:ln w="9525">
            <a:solidFill>
              <a:schemeClr val="tx1"/>
            </a:solidFill>
            <a:round/>
            <a:headEnd/>
            <a:tailEnd/>
          </a:ln>
        </p:spPr>
        <p:txBody>
          <a:bodyPr wrap="none" anchor="ctr"/>
          <a:lstStyle/>
          <a:p>
            <a:endParaRPr lang="ru-RU"/>
          </a:p>
        </p:txBody>
      </p:sp>
      <p:sp>
        <p:nvSpPr>
          <p:cNvPr id="27795" name="Text Box 147"/>
          <p:cNvSpPr txBox="1">
            <a:spLocks noChangeArrowheads="1"/>
          </p:cNvSpPr>
          <p:nvPr/>
        </p:nvSpPr>
        <p:spPr bwMode="auto">
          <a:xfrm>
            <a:off x="3276600" y="5301779"/>
            <a:ext cx="1439863" cy="457200"/>
          </a:xfrm>
          <a:prstGeom prst="rect">
            <a:avLst/>
          </a:prstGeom>
          <a:noFill/>
          <a:ln w="9525">
            <a:noFill/>
            <a:miter lim="800000"/>
            <a:headEnd/>
            <a:tailEnd/>
          </a:ln>
        </p:spPr>
        <p:txBody>
          <a:bodyPr>
            <a:spAutoFit/>
          </a:bodyPr>
          <a:lstStyle/>
          <a:p>
            <a:pPr>
              <a:spcBef>
                <a:spcPct val="50000"/>
              </a:spcBef>
            </a:pPr>
            <a:r>
              <a:rPr lang="ru-RU" sz="2400"/>
              <a:t>Регион 1</a:t>
            </a:r>
          </a:p>
        </p:txBody>
      </p:sp>
      <p:sp>
        <p:nvSpPr>
          <p:cNvPr id="27796" name="Line 148"/>
          <p:cNvSpPr>
            <a:spLocks noChangeShapeType="1"/>
          </p:cNvSpPr>
          <p:nvPr/>
        </p:nvSpPr>
        <p:spPr bwMode="auto">
          <a:xfrm flipH="1" flipV="1">
            <a:off x="2555875" y="3655541"/>
            <a:ext cx="1223963" cy="1728788"/>
          </a:xfrm>
          <a:prstGeom prst="line">
            <a:avLst/>
          </a:prstGeom>
          <a:noFill/>
          <a:ln w="38100">
            <a:solidFill>
              <a:srgbClr val="94348B"/>
            </a:solidFill>
            <a:round/>
            <a:headEnd/>
            <a:tailEnd type="triangle" w="med" len="med"/>
          </a:ln>
        </p:spPr>
        <p:txBody>
          <a:bodyPr/>
          <a:lstStyle/>
          <a:p>
            <a:endParaRPr lang="ru-RU"/>
          </a:p>
        </p:txBody>
      </p:sp>
      <p:sp>
        <p:nvSpPr>
          <p:cNvPr id="27797" name="Line 149"/>
          <p:cNvSpPr>
            <a:spLocks noChangeShapeType="1"/>
          </p:cNvSpPr>
          <p:nvPr/>
        </p:nvSpPr>
        <p:spPr bwMode="auto">
          <a:xfrm flipH="1">
            <a:off x="684213" y="3584104"/>
            <a:ext cx="1871662" cy="1152525"/>
          </a:xfrm>
          <a:prstGeom prst="line">
            <a:avLst/>
          </a:prstGeom>
          <a:noFill/>
          <a:ln w="9525">
            <a:solidFill>
              <a:srgbClr val="CC0000"/>
            </a:solidFill>
            <a:prstDash val="dash"/>
            <a:round/>
            <a:headEnd/>
            <a:tailEnd/>
          </a:ln>
        </p:spPr>
        <p:txBody>
          <a:bodyPr/>
          <a:lstStyle/>
          <a:p>
            <a:endParaRPr lang="ru-RU"/>
          </a:p>
        </p:txBody>
      </p:sp>
      <p:sp>
        <p:nvSpPr>
          <p:cNvPr id="27798" name="Line 150"/>
          <p:cNvSpPr>
            <a:spLocks noChangeShapeType="1"/>
          </p:cNvSpPr>
          <p:nvPr/>
        </p:nvSpPr>
        <p:spPr bwMode="auto">
          <a:xfrm>
            <a:off x="2555875" y="3584104"/>
            <a:ext cx="3024188" cy="0"/>
          </a:xfrm>
          <a:prstGeom prst="line">
            <a:avLst/>
          </a:prstGeom>
          <a:noFill/>
          <a:ln w="9525">
            <a:solidFill>
              <a:srgbClr val="CC0000"/>
            </a:solidFill>
            <a:prstDash val="dash"/>
            <a:round/>
            <a:headEnd/>
            <a:tailEnd/>
          </a:ln>
        </p:spPr>
        <p:txBody>
          <a:bodyPr/>
          <a:lstStyle/>
          <a:p>
            <a:endParaRPr lang="ru-RU"/>
          </a:p>
        </p:txBody>
      </p:sp>
      <p:sp>
        <p:nvSpPr>
          <p:cNvPr id="27799" name="Freeform 151"/>
          <p:cNvSpPr>
            <a:spLocks/>
          </p:cNvSpPr>
          <p:nvPr/>
        </p:nvSpPr>
        <p:spPr bwMode="auto">
          <a:xfrm>
            <a:off x="2051050" y="3730154"/>
            <a:ext cx="2305050" cy="503237"/>
          </a:xfrm>
          <a:custGeom>
            <a:avLst/>
            <a:gdLst>
              <a:gd name="T0" fmla="*/ 0 w 1452"/>
              <a:gd name="T1" fmla="*/ 503237 h 317"/>
              <a:gd name="T2" fmla="*/ 1408112 w 1452"/>
              <a:gd name="T3" fmla="*/ 385762 h 317"/>
              <a:gd name="T4" fmla="*/ 2305050 w 1452"/>
              <a:gd name="T5" fmla="*/ 0 h 317"/>
              <a:gd name="T6" fmla="*/ 0 60000 65536"/>
              <a:gd name="T7" fmla="*/ 0 60000 65536"/>
              <a:gd name="T8" fmla="*/ 0 60000 65536"/>
              <a:gd name="T9" fmla="*/ 0 w 1452"/>
              <a:gd name="T10" fmla="*/ 0 h 317"/>
              <a:gd name="T11" fmla="*/ 1452 w 1452"/>
              <a:gd name="T12" fmla="*/ 317 h 317"/>
            </a:gdLst>
            <a:ahLst/>
            <a:cxnLst>
              <a:cxn ang="T6">
                <a:pos x="T0" y="T1"/>
              </a:cxn>
              <a:cxn ang="T7">
                <a:pos x="T2" y="T3"/>
              </a:cxn>
              <a:cxn ang="T8">
                <a:pos x="T4" y="T5"/>
              </a:cxn>
            </a:cxnLst>
            <a:rect l="T9" t="T10" r="T11" b="T12"/>
            <a:pathLst>
              <a:path w="1452" h="317">
                <a:moveTo>
                  <a:pt x="0" y="317"/>
                </a:moveTo>
                <a:cubicBezTo>
                  <a:pt x="148" y="305"/>
                  <a:pt x="645" y="296"/>
                  <a:pt x="887" y="243"/>
                </a:cubicBezTo>
                <a:cubicBezTo>
                  <a:pt x="1129" y="190"/>
                  <a:pt x="1334" y="51"/>
                  <a:pt x="1452" y="0"/>
                </a:cubicBezTo>
              </a:path>
            </a:pathLst>
          </a:custGeom>
          <a:noFill/>
          <a:ln w="9525">
            <a:solidFill>
              <a:srgbClr val="CC0000"/>
            </a:solidFill>
            <a:round/>
            <a:headEnd type="none" w="med" len="med"/>
            <a:tailEnd type="none" w="med" len="med"/>
          </a:ln>
        </p:spPr>
        <p:txBody>
          <a:bodyPr/>
          <a:lstStyle/>
          <a:p>
            <a:endParaRPr lang="ru-RU"/>
          </a:p>
        </p:txBody>
      </p:sp>
      <p:sp>
        <p:nvSpPr>
          <p:cNvPr id="27800" name="Line 152"/>
          <p:cNvSpPr>
            <a:spLocks noChangeShapeType="1"/>
          </p:cNvSpPr>
          <p:nvPr/>
        </p:nvSpPr>
        <p:spPr bwMode="auto">
          <a:xfrm flipV="1">
            <a:off x="1163638" y="3599979"/>
            <a:ext cx="1871662" cy="1223962"/>
          </a:xfrm>
          <a:prstGeom prst="line">
            <a:avLst/>
          </a:prstGeom>
          <a:noFill/>
          <a:ln w="9525">
            <a:solidFill>
              <a:srgbClr val="CC0000"/>
            </a:solidFill>
            <a:prstDash val="dash"/>
            <a:round/>
            <a:headEnd/>
            <a:tailEnd/>
          </a:ln>
        </p:spPr>
        <p:txBody>
          <a:bodyPr/>
          <a:lstStyle/>
          <a:p>
            <a:endParaRPr lang="ru-RU"/>
          </a:p>
        </p:txBody>
      </p:sp>
      <p:sp>
        <p:nvSpPr>
          <p:cNvPr id="27801" name="Line 153"/>
          <p:cNvSpPr>
            <a:spLocks noChangeShapeType="1"/>
          </p:cNvSpPr>
          <p:nvPr/>
        </p:nvSpPr>
        <p:spPr bwMode="auto">
          <a:xfrm flipH="1" flipV="1">
            <a:off x="2268538" y="3728566"/>
            <a:ext cx="3240087" cy="0"/>
          </a:xfrm>
          <a:prstGeom prst="line">
            <a:avLst/>
          </a:prstGeom>
          <a:noFill/>
          <a:ln w="9525">
            <a:solidFill>
              <a:srgbClr val="CC0000"/>
            </a:solidFill>
            <a:prstDash val="dash"/>
            <a:round/>
            <a:headEnd/>
            <a:tailEnd/>
          </a:ln>
        </p:spPr>
        <p:txBody>
          <a:bodyPr/>
          <a:lstStyle/>
          <a:p>
            <a:endParaRPr lang="ru-RU"/>
          </a:p>
        </p:txBody>
      </p:sp>
      <p:sp>
        <p:nvSpPr>
          <p:cNvPr id="27802" name="Freeform 154"/>
          <p:cNvSpPr>
            <a:spLocks/>
          </p:cNvSpPr>
          <p:nvPr/>
        </p:nvSpPr>
        <p:spPr bwMode="auto">
          <a:xfrm>
            <a:off x="6659563" y="3369791"/>
            <a:ext cx="2089150" cy="269875"/>
          </a:xfrm>
          <a:custGeom>
            <a:avLst/>
            <a:gdLst>
              <a:gd name="T0" fmla="*/ 0 w 1316"/>
              <a:gd name="T1" fmla="*/ 71437 h 170"/>
              <a:gd name="T2" fmla="*/ 1052512 w 1316"/>
              <a:gd name="T3" fmla="*/ 257175 h 170"/>
              <a:gd name="T4" fmla="*/ 2089150 w 1316"/>
              <a:gd name="T5" fmla="*/ 0 h 170"/>
              <a:gd name="T6" fmla="*/ 0 60000 65536"/>
              <a:gd name="T7" fmla="*/ 0 60000 65536"/>
              <a:gd name="T8" fmla="*/ 0 60000 65536"/>
              <a:gd name="T9" fmla="*/ 0 w 1316"/>
              <a:gd name="T10" fmla="*/ 0 h 170"/>
              <a:gd name="T11" fmla="*/ 1316 w 1316"/>
              <a:gd name="T12" fmla="*/ 170 h 170"/>
            </a:gdLst>
            <a:ahLst/>
            <a:cxnLst>
              <a:cxn ang="T6">
                <a:pos x="T0" y="T1"/>
              </a:cxn>
              <a:cxn ang="T7">
                <a:pos x="T2" y="T3"/>
              </a:cxn>
              <a:cxn ang="T8">
                <a:pos x="T4" y="T5"/>
              </a:cxn>
            </a:cxnLst>
            <a:rect l="T9" t="T10" r="T11" b="T12"/>
            <a:pathLst>
              <a:path w="1316" h="170">
                <a:moveTo>
                  <a:pt x="0" y="45"/>
                </a:moveTo>
                <a:cubicBezTo>
                  <a:pt x="110" y="64"/>
                  <a:pt x="444" y="170"/>
                  <a:pt x="663" y="162"/>
                </a:cubicBezTo>
                <a:cubicBezTo>
                  <a:pt x="882" y="154"/>
                  <a:pt x="1180" y="34"/>
                  <a:pt x="1316" y="0"/>
                </a:cubicBezTo>
              </a:path>
            </a:pathLst>
          </a:custGeom>
          <a:noFill/>
          <a:ln w="9525">
            <a:solidFill>
              <a:srgbClr val="CC0000"/>
            </a:solidFill>
            <a:round/>
            <a:headEnd type="none" w="med" len="med"/>
            <a:tailEnd type="none" w="med" len="med"/>
          </a:ln>
        </p:spPr>
        <p:txBody>
          <a:bodyPr/>
          <a:lstStyle/>
          <a:p>
            <a:endParaRPr lang="ru-RU"/>
          </a:p>
        </p:txBody>
      </p:sp>
      <p:sp>
        <p:nvSpPr>
          <p:cNvPr id="27805" name="Freeform 157"/>
          <p:cNvSpPr>
            <a:spLocks/>
          </p:cNvSpPr>
          <p:nvPr/>
        </p:nvSpPr>
        <p:spPr bwMode="auto">
          <a:xfrm>
            <a:off x="3779838" y="3584104"/>
            <a:ext cx="4176712" cy="1800225"/>
          </a:xfrm>
          <a:custGeom>
            <a:avLst/>
            <a:gdLst>
              <a:gd name="T0" fmla="*/ 0 w 2659"/>
              <a:gd name="T1" fmla="*/ 1800225 h 1059"/>
              <a:gd name="T2" fmla="*/ 4176712 w 2659"/>
              <a:gd name="T3" fmla="*/ 0 h 1059"/>
              <a:gd name="T4" fmla="*/ 0 60000 65536"/>
              <a:gd name="T5" fmla="*/ 0 60000 65536"/>
              <a:gd name="T6" fmla="*/ 0 w 2659"/>
              <a:gd name="T7" fmla="*/ 0 h 1059"/>
              <a:gd name="T8" fmla="*/ 2659 w 2659"/>
              <a:gd name="T9" fmla="*/ 1059 h 1059"/>
            </a:gdLst>
            <a:ahLst/>
            <a:cxnLst>
              <a:cxn ang="T4">
                <a:pos x="T0" y="T1"/>
              </a:cxn>
              <a:cxn ang="T5">
                <a:pos x="T2" y="T3"/>
              </a:cxn>
            </a:cxnLst>
            <a:rect l="T6" t="T7" r="T8" b="T9"/>
            <a:pathLst>
              <a:path w="2659" h="1059">
                <a:moveTo>
                  <a:pt x="0" y="1059"/>
                </a:moveTo>
                <a:lnTo>
                  <a:pt x="2659" y="0"/>
                </a:lnTo>
              </a:path>
            </a:pathLst>
          </a:custGeom>
          <a:noFill/>
          <a:ln w="38100" cmpd="sng">
            <a:solidFill>
              <a:srgbClr val="94348B"/>
            </a:solidFill>
            <a:round/>
            <a:headEnd type="none" w="med" len="med"/>
            <a:tailEnd type="triangle" w="med" len="med"/>
          </a:ln>
        </p:spPr>
        <p:txBody>
          <a:bodyPr/>
          <a:lstStyle/>
          <a:p>
            <a:endParaRPr lang="ru-RU"/>
          </a:p>
        </p:txBody>
      </p:sp>
      <p:sp>
        <p:nvSpPr>
          <p:cNvPr id="27806" name="Freeform 158"/>
          <p:cNvSpPr>
            <a:spLocks/>
          </p:cNvSpPr>
          <p:nvPr/>
        </p:nvSpPr>
        <p:spPr bwMode="auto">
          <a:xfrm>
            <a:off x="6877050" y="2145829"/>
            <a:ext cx="1150938" cy="1655762"/>
          </a:xfrm>
          <a:custGeom>
            <a:avLst/>
            <a:gdLst>
              <a:gd name="T0" fmla="*/ 0 w 725"/>
              <a:gd name="T1" fmla="*/ 1655762 h 1043"/>
              <a:gd name="T2" fmla="*/ 544513 w 725"/>
              <a:gd name="T3" fmla="*/ 536575 h 1043"/>
              <a:gd name="T4" fmla="*/ 1150938 w 725"/>
              <a:gd name="T5" fmla="*/ 0 h 1043"/>
              <a:gd name="T6" fmla="*/ 0 60000 65536"/>
              <a:gd name="T7" fmla="*/ 0 60000 65536"/>
              <a:gd name="T8" fmla="*/ 0 60000 65536"/>
              <a:gd name="T9" fmla="*/ 0 w 725"/>
              <a:gd name="T10" fmla="*/ 0 h 1043"/>
              <a:gd name="T11" fmla="*/ 725 w 725"/>
              <a:gd name="T12" fmla="*/ 1043 h 1043"/>
            </a:gdLst>
            <a:ahLst/>
            <a:cxnLst>
              <a:cxn ang="T6">
                <a:pos x="T0" y="T1"/>
              </a:cxn>
              <a:cxn ang="T7">
                <a:pos x="T2" y="T3"/>
              </a:cxn>
              <a:cxn ang="T8">
                <a:pos x="T4" y="T5"/>
              </a:cxn>
            </a:cxnLst>
            <a:rect l="T9" t="T10" r="T11" b="T12"/>
            <a:pathLst>
              <a:path w="725" h="1043">
                <a:moveTo>
                  <a:pt x="0" y="1043"/>
                </a:moveTo>
                <a:cubicBezTo>
                  <a:pt x="57" y="926"/>
                  <a:pt x="222" y="512"/>
                  <a:pt x="343" y="338"/>
                </a:cubicBezTo>
                <a:cubicBezTo>
                  <a:pt x="464" y="164"/>
                  <a:pt x="646" y="70"/>
                  <a:pt x="725" y="0"/>
                </a:cubicBezTo>
              </a:path>
            </a:pathLst>
          </a:custGeom>
          <a:noFill/>
          <a:ln w="9525">
            <a:solidFill>
              <a:srgbClr val="CC0000"/>
            </a:solidFill>
            <a:round/>
            <a:headEnd type="none" w="med" len="med"/>
            <a:tailEnd type="none" w="med" len="med"/>
          </a:ln>
        </p:spPr>
        <p:txBody>
          <a:bodyPr/>
          <a:lstStyle/>
          <a:p>
            <a:endParaRPr lang="ru-RU"/>
          </a:p>
        </p:txBody>
      </p:sp>
      <p:sp>
        <p:nvSpPr>
          <p:cNvPr id="27807" name="Text Box 159"/>
          <p:cNvSpPr txBox="1">
            <a:spLocks noChangeArrowheads="1"/>
          </p:cNvSpPr>
          <p:nvPr/>
        </p:nvSpPr>
        <p:spPr bwMode="auto">
          <a:xfrm>
            <a:off x="6300788" y="4520729"/>
            <a:ext cx="1439862" cy="457200"/>
          </a:xfrm>
          <a:prstGeom prst="rect">
            <a:avLst/>
          </a:prstGeom>
          <a:noFill/>
          <a:ln w="9525">
            <a:noFill/>
            <a:miter lim="800000"/>
            <a:headEnd/>
            <a:tailEnd/>
          </a:ln>
        </p:spPr>
        <p:txBody>
          <a:bodyPr>
            <a:spAutoFit/>
          </a:bodyPr>
          <a:lstStyle/>
          <a:p>
            <a:pPr>
              <a:spcBef>
                <a:spcPct val="50000"/>
              </a:spcBef>
            </a:pPr>
            <a:r>
              <a:rPr lang="ru-RU" sz="2400"/>
              <a:t>Регион 2</a:t>
            </a:r>
          </a:p>
        </p:txBody>
      </p:sp>
      <p:sp>
        <p:nvSpPr>
          <p:cNvPr id="27808" name="Line 160"/>
          <p:cNvSpPr>
            <a:spLocks noChangeShapeType="1"/>
          </p:cNvSpPr>
          <p:nvPr/>
        </p:nvSpPr>
        <p:spPr bwMode="auto">
          <a:xfrm flipV="1">
            <a:off x="7308850" y="2791941"/>
            <a:ext cx="71438" cy="1800225"/>
          </a:xfrm>
          <a:prstGeom prst="line">
            <a:avLst/>
          </a:prstGeom>
          <a:noFill/>
          <a:ln w="38100">
            <a:solidFill>
              <a:srgbClr val="94348B"/>
            </a:solidFill>
            <a:round/>
            <a:headEnd/>
            <a:tailEnd type="triangle" w="med" len="med"/>
          </a:ln>
        </p:spPr>
        <p:txBody>
          <a:bodyPr/>
          <a:lstStyle/>
          <a:p>
            <a:endParaRPr lang="ru-RU"/>
          </a:p>
        </p:txBody>
      </p:sp>
      <p:sp>
        <p:nvSpPr>
          <p:cNvPr id="27810" name="Freeform 162"/>
          <p:cNvSpPr>
            <a:spLocks/>
          </p:cNvSpPr>
          <p:nvPr/>
        </p:nvSpPr>
        <p:spPr bwMode="auto">
          <a:xfrm>
            <a:off x="7596188" y="1928341"/>
            <a:ext cx="1152525" cy="1871663"/>
          </a:xfrm>
          <a:custGeom>
            <a:avLst/>
            <a:gdLst>
              <a:gd name="T0" fmla="*/ 0 w 726"/>
              <a:gd name="T1" fmla="*/ 0 h 1179"/>
              <a:gd name="T2" fmla="*/ 739775 w 726"/>
              <a:gd name="T3" fmla="*/ 982663 h 1179"/>
              <a:gd name="T4" fmla="*/ 1152525 w 726"/>
              <a:gd name="T5" fmla="*/ 1871663 h 1179"/>
              <a:gd name="T6" fmla="*/ 0 60000 65536"/>
              <a:gd name="T7" fmla="*/ 0 60000 65536"/>
              <a:gd name="T8" fmla="*/ 0 60000 65536"/>
              <a:gd name="T9" fmla="*/ 0 w 726"/>
              <a:gd name="T10" fmla="*/ 0 h 1179"/>
              <a:gd name="T11" fmla="*/ 726 w 726"/>
              <a:gd name="T12" fmla="*/ 1179 h 1179"/>
            </a:gdLst>
            <a:ahLst/>
            <a:cxnLst>
              <a:cxn ang="T6">
                <a:pos x="T0" y="T1"/>
              </a:cxn>
              <a:cxn ang="T7">
                <a:pos x="T2" y="T3"/>
              </a:cxn>
              <a:cxn ang="T8">
                <a:pos x="T4" y="T5"/>
              </a:cxn>
            </a:cxnLst>
            <a:rect l="T9" t="T10" r="T11" b="T12"/>
            <a:pathLst>
              <a:path w="726" h="1179">
                <a:moveTo>
                  <a:pt x="0" y="0"/>
                </a:moveTo>
                <a:cubicBezTo>
                  <a:pt x="78" y="103"/>
                  <a:pt x="345" y="423"/>
                  <a:pt x="466" y="619"/>
                </a:cubicBezTo>
                <a:cubicBezTo>
                  <a:pt x="587" y="815"/>
                  <a:pt x="672" y="1062"/>
                  <a:pt x="726" y="1179"/>
                </a:cubicBezTo>
              </a:path>
            </a:pathLst>
          </a:custGeom>
          <a:noFill/>
          <a:ln w="9525">
            <a:solidFill>
              <a:srgbClr val="CC0000"/>
            </a:solidFill>
            <a:round/>
            <a:headEnd type="none" w="med" len="med"/>
            <a:tailEnd type="none" w="med" len="med"/>
          </a:ln>
        </p:spPr>
        <p:txBody>
          <a:bodyPr/>
          <a:lstStyle/>
          <a:p>
            <a:endParaRPr lang="ru-RU"/>
          </a:p>
        </p:txBody>
      </p:sp>
      <p:sp>
        <p:nvSpPr>
          <p:cNvPr id="27811" name="Text Box 163"/>
          <p:cNvSpPr txBox="1">
            <a:spLocks noChangeArrowheads="1"/>
          </p:cNvSpPr>
          <p:nvPr/>
        </p:nvSpPr>
        <p:spPr bwMode="auto">
          <a:xfrm>
            <a:off x="7308850" y="1136179"/>
            <a:ext cx="1511300" cy="457200"/>
          </a:xfrm>
          <a:prstGeom prst="rect">
            <a:avLst/>
          </a:prstGeom>
          <a:noFill/>
          <a:ln w="9525">
            <a:noFill/>
            <a:miter lim="800000"/>
            <a:headEnd/>
            <a:tailEnd/>
          </a:ln>
        </p:spPr>
        <p:txBody>
          <a:bodyPr>
            <a:spAutoFit/>
          </a:bodyPr>
          <a:lstStyle/>
          <a:p>
            <a:pPr>
              <a:spcBef>
                <a:spcPct val="50000"/>
              </a:spcBef>
            </a:pPr>
            <a:r>
              <a:rPr lang="ru-RU" sz="2400"/>
              <a:t>Регион 3</a:t>
            </a:r>
          </a:p>
        </p:txBody>
      </p:sp>
      <p:sp>
        <p:nvSpPr>
          <p:cNvPr id="27812" name="Line 164"/>
          <p:cNvSpPr>
            <a:spLocks noChangeShapeType="1"/>
          </p:cNvSpPr>
          <p:nvPr/>
        </p:nvSpPr>
        <p:spPr bwMode="auto">
          <a:xfrm flipH="1">
            <a:off x="8243888" y="1567979"/>
            <a:ext cx="73025" cy="1152525"/>
          </a:xfrm>
          <a:prstGeom prst="line">
            <a:avLst/>
          </a:prstGeom>
          <a:noFill/>
          <a:ln w="38100">
            <a:solidFill>
              <a:srgbClr val="94348B"/>
            </a:solidFill>
            <a:round/>
            <a:headEnd/>
            <a:tailEnd type="triangle" w="med" len="med"/>
          </a:ln>
        </p:spPr>
        <p:txBody>
          <a:bodyPr/>
          <a:lstStyle/>
          <a:p>
            <a:endParaRPr lang="ru-RU"/>
          </a:p>
        </p:txBody>
      </p:sp>
      <p:sp>
        <p:nvSpPr>
          <p:cNvPr id="89" name="Line 140"/>
          <p:cNvSpPr>
            <a:spLocks noChangeShapeType="1"/>
          </p:cNvSpPr>
          <p:nvPr/>
        </p:nvSpPr>
        <p:spPr bwMode="auto">
          <a:xfrm flipH="1">
            <a:off x="2771775" y="1352079"/>
            <a:ext cx="1439863" cy="2232025"/>
          </a:xfrm>
          <a:prstGeom prst="line">
            <a:avLst/>
          </a:prstGeom>
          <a:noFill/>
          <a:ln w="38100">
            <a:solidFill>
              <a:srgbClr val="94348B"/>
            </a:solidFill>
            <a:round/>
            <a:headEnd/>
            <a:tailEnd type="triangle" w="med" len="med"/>
          </a:ln>
        </p:spPr>
        <p:txBody>
          <a:bodyPr/>
          <a:lstStyle/>
          <a:p>
            <a:endParaRPr lang="ru-RU"/>
          </a:p>
        </p:txBody>
      </p:sp>
      <p:sp>
        <p:nvSpPr>
          <p:cNvPr id="90" name="Line 148"/>
          <p:cNvSpPr>
            <a:spLocks noChangeShapeType="1"/>
          </p:cNvSpPr>
          <p:nvPr/>
        </p:nvSpPr>
        <p:spPr bwMode="auto">
          <a:xfrm flipH="1" flipV="1">
            <a:off x="3563938" y="4088929"/>
            <a:ext cx="215900" cy="1295400"/>
          </a:xfrm>
          <a:prstGeom prst="line">
            <a:avLst/>
          </a:prstGeom>
          <a:noFill/>
          <a:ln w="38100">
            <a:solidFill>
              <a:srgbClr val="94348B"/>
            </a:solidFill>
            <a:round/>
            <a:headEn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7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4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774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78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78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7745"/>
                                        </p:tgtEl>
                                        <p:attrNameLst>
                                          <p:attrName>style.visibility</p:attrName>
                                        </p:attrNameLst>
                                      </p:cBhvr>
                                      <p:to>
                                        <p:strVal val="visible"/>
                                      </p:to>
                                    </p:set>
                                    <p:animEffect transition="in" filter="wipe(right)">
                                      <p:cBhvr>
                                        <p:cTn id="26" dur="2000"/>
                                        <p:tgtEl>
                                          <p:spTgt spid="27745"/>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7777"/>
                                        </p:tgtEl>
                                        <p:attrNameLst>
                                          <p:attrName>style.visibility</p:attrName>
                                        </p:attrNameLst>
                                      </p:cBhvr>
                                      <p:to>
                                        <p:strVal val="visible"/>
                                      </p:to>
                                    </p:set>
                                    <p:animEffect transition="in" filter="wipe(right)">
                                      <p:cBhvr>
                                        <p:cTn id="29" dur="2000"/>
                                        <p:tgtEl>
                                          <p:spTgt spid="2777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7778"/>
                                        </p:tgtEl>
                                        <p:attrNameLst>
                                          <p:attrName>style.visibility</p:attrName>
                                        </p:attrNameLst>
                                      </p:cBhvr>
                                      <p:to>
                                        <p:strVal val="visible"/>
                                      </p:to>
                                    </p:set>
                                    <p:animEffect transition="in" filter="wipe(right)">
                                      <p:cBhvr>
                                        <p:cTn id="32" dur="2000"/>
                                        <p:tgtEl>
                                          <p:spTgt spid="27778"/>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7763"/>
                                        </p:tgtEl>
                                        <p:attrNameLst>
                                          <p:attrName>style.visibility</p:attrName>
                                        </p:attrNameLst>
                                      </p:cBhvr>
                                      <p:to>
                                        <p:strVal val="visible"/>
                                      </p:to>
                                    </p:set>
                                    <p:animEffect transition="in" filter="wipe(right)">
                                      <p:cBhvr>
                                        <p:cTn id="35" dur="1000"/>
                                        <p:tgtEl>
                                          <p:spTgt spid="27763"/>
                                        </p:tgtEl>
                                      </p:cBhvr>
                                    </p:animEffect>
                                  </p:childTnLst>
                                </p:cTn>
                              </p:par>
                              <p:par>
                                <p:cTn id="36" presetID="1" presetClass="entr" presetSubtype="0" fill="hold" grpId="0" nodeType="withEffect">
                                  <p:stCondLst>
                                    <p:cond delay="1000"/>
                                  </p:stCondLst>
                                  <p:childTnLst>
                                    <p:set>
                                      <p:cBhvr>
                                        <p:cTn id="37" dur="1" fill="hold">
                                          <p:stCondLst>
                                            <p:cond delay="0"/>
                                          </p:stCondLst>
                                        </p:cTn>
                                        <p:tgtEl>
                                          <p:spTgt spid="27748"/>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77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7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78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78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78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7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7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7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7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79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79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79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795"/>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2779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27797"/>
                                        </p:tgtEl>
                                        <p:attrNameLst>
                                          <p:attrName>style.visibility</p:attrName>
                                        </p:attrNameLst>
                                      </p:cBhvr>
                                      <p:to>
                                        <p:strVal val="visible"/>
                                      </p:to>
                                    </p:set>
                                    <p:animEffect transition="in" filter="wipe(right)">
                                      <p:cBhvr>
                                        <p:cTn id="80" dur="2000"/>
                                        <p:tgtEl>
                                          <p:spTgt spid="2779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7798"/>
                                        </p:tgtEl>
                                        <p:attrNameLst>
                                          <p:attrName>style.visibility</p:attrName>
                                        </p:attrNameLst>
                                      </p:cBhvr>
                                      <p:to>
                                        <p:strVal val="visible"/>
                                      </p:to>
                                    </p:set>
                                    <p:animEffect transition="in" filter="wipe(left)">
                                      <p:cBhvr>
                                        <p:cTn id="83" dur="2000"/>
                                        <p:tgtEl>
                                          <p:spTgt spid="27798"/>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7800"/>
                                        </p:tgtEl>
                                        <p:attrNameLst>
                                          <p:attrName>style.visibility</p:attrName>
                                        </p:attrNameLst>
                                      </p:cBhvr>
                                      <p:to>
                                        <p:strVal val="visible"/>
                                      </p:to>
                                    </p:set>
                                    <p:animEffect transition="in" filter="wipe(right)">
                                      <p:cBhvr>
                                        <p:cTn id="86" dur="2000"/>
                                        <p:tgtEl>
                                          <p:spTgt spid="2780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7801"/>
                                        </p:tgtEl>
                                        <p:attrNameLst>
                                          <p:attrName>style.visibility</p:attrName>
                                        </p:attrNameLst>
                                      </p:cBhvr>
                                      <p:to>
                                        <p:strVal val="visible"/>
                                      </p:to>
                                    </p:set>
                                    <p:animEffect transition="in" filter="wipe(left)">
                                      <p:cBhvr>
                                        <p:cTn id="89" dur="2000"/>
                                        <p:tgtEl>
                                          <p:spTgt spid="27801"/>
                                        </p:tgtEl>
                                      </p:cBhvr>
                                    </p:animEffect>
                                  </p:childTnLst>
                                </p:cTn>
                              </p:par>
                              <p:par>
                                <p:cTn id="90" presetID="1" presetClass="entr" presetSubtype="0" fill="hold" grpId="0" nodeType="withEffect">
                                  <p:stCondLst>
                                    <p:cond delay="1000"/>
                                  </p:stCondLst>
                                  <p:childTnLst>
                                    <p:set>
                                      <p:cBhvr>
                                        <p:cTn id="91" dur="1" fill="hold">
                                          <p:stCondLst>
                                            <p:cond delay="0"/>
                                          </p:stCondLst>
                                        </p:cTn>
                                        <p:tgtEl>
                                          <p:spTgt spid="27799"/>
                                        </p:tgtEl>
                                        <p:attrNameLst>
                                          <p:attrName>style.visibility</p:attrName>
                                        </p:attrNameLst>
                                      </p:cBhvr>
                                      <p:to>
                                        <p:strVal val="visible"/>
                                      </p:to>
                                    </p:set>
                                  </p:childTnLst>
                                </p:cTn>
                              </p:par>
                            </p:childTnLst>
                          </p:cTn>
                        </p:par>
                        <p:par>
                          <p:cTn id="92" fill="hold">
                            <p:stCondLst>
                              <p:cond delay="2000"/>
                            </p:stCondLst>
                            <p:childTnLst>
                              <p:par>
                                <p:cTn id="93" presetID="1" presetClass="entr" presetSubtype="0" fill="hold" grpId="0" nodeType="afterEffect">
                                  <p:stCondLst>
                                    <p:cond delay="0"/>
                                  </p:stCondLst>
                                  <p:childTnLst>
                                    <p:set>
                                      <p:cBhvr>
                                        <p:cTn id="94" dur="1" fill="hold">
                                          <p:stCondLst>
                                            <p:cond delay="0"/>
                                          </p:stCondLst>
                                        </p:cTn>
                                        <p:tgtEl>
                                          <p:spTgt spid="2780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80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805"/>
                                        </p:tgtEl>
                                        <p:attrNameLst>
                                          <p:attrName>style.visibility</p:attrName>
                                        </p:attrNameLst>
                                      </p:cBhvr>
                                      <p:to>
                                        <p:strVal val="visible"/>
                                      </p:to>
                                    </p:set>
                                  </p:childTnLst>
                                </p:cTn>
                              </p:par>
                            </p:childTnLst>
                          </p:cTn>
                        </p:par>
                        <p:par>
                          <p:cTn id="99" fill="hold">
                            <p:stCondLst>
                              <p:cond delay="2000"/>
                            </p:stCondLst>
                            <p:childTnLst>
                              <p:par>
                                <p:cTn id="100" presetID="1" presetClass="entr" presetSubtype="0" fill="hold" grpId="0" nodeType="afterEffect">
                                  <p:stCondLst>
                                    <p:cond delay="0"/>
                                  </p:stCondLst>
                                  <p:childTnLst>
                                    <p:set>
                                      <p:cBhvr>
                                        <p:cTn id="101" dur="1" fill="hold">
                                          <p:stCondLst>
                                            <p:cond delay="0"/>
                                          </p:stCondLst>
                                        </p:cTn>
                                        <p:tgtEl>
                                          <p:spTgt spid="9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780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27807"/>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780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780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781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27811"/>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27812"/>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7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13" grpId="0" animBg="1"/>
      <p:bldP spid="27809" grpId="0" animBg="1"/>
      <p:bldP spid="27786" grpId="0" animBg="1"/>
      <p:bldP spid="27784" grpId="0" animBg="1"/>
      <p:bldP spid="27782" grpId="0" animBg="1"/>
      <p:bldP spid="27804" grpId="0" animBg="1"/>
      <p:bldP spid="27742" grpId="0" animBg="1"/>
      <p:bldP spid="27743" grpId="0" animBg="1"/>
      <p:bldP spid="27744" grpId="0" animBg="1"/>
      <p:bldP spid="27745" grpId="0" animBg="1"/>
      <p:bldP spid="27748" grpId="0" animBg="1"/>
      <p:bldP spid="27749" grpId="0" animBg="1"/>
      <p:bldP spid="27763" grpId="0" animBg="1"/>
      <p:bldP spid="27777" grpId="0" animBg="1"/>
      <p:bldP spid="27778" grpId="0" animBg="1"/>
      <p:bldP spid="27783" grpId="0" animBg="1"/>
      <p:bldP spid="27785" grpId="0" animBg="1"/>
      <p:bldP spid="27787" grpId="0"/>
      <p:bldP spid="27788" grpId="0" animBg="1"/>
      <p:bldP spid="27789" grpId="0" animBg="1"/>
      <p:bldP spid="27790" grpId="0"/>
      <p:bldP spid="27791" grpId="0" animBg="1"/>
      <p:bldP spid="27792" grpId="0"/>
      <p:bldP spid="27793" grpId="0" animBg="1"/>
      <p:bldP spid="27794" grpId="0" animBg="1"/>
      <p:bldP spid="27795" grpId="0"/>
      <p:bldP spid="27796" grpId="0" animBg="1"/>
      <p:bldP spid="27797" grpId="0" animBg="1"/>
      <p:bldP spid="27798" grpId="0" animBg="1"/>
      <p:bldP spid="27799" grpId="0" animBg="1"/>
      <p:bldP spid="27800" grpId="0" animBg="1"/>
      <p:bldP spid="27801" grpId="0" animBg="1"/>
      <p:bldP spid="27802" grpId="0" animBg="1"/>
      <p:bldP spid="27805" grpId="0" animBg="1"/>
      <p:bldP spid="27806" grpId="0" animBg="1"/>
      <p:bldP spid="27807" grpId="0"/>
      <p:bldP spid="27808" grpId="0" animBg="1"/>
      <p:bldP spid="27810" grpId="0" animBg="1"/>
      <p:bldP spid="27811" grpId="0"/>
      <p:bldP spid="27812" grpId="0" animBg="1"/>
      <p:bldP spid="89" grpId="0" animBg="1"/>
      <p:bldP spid="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8760"/>
            <a:ext cx="8352928" cy="830997"/>
          </a:xfrm>
          <a:prstGeom prst="rect">
            <a:avLst/>
          </a:prstGeom>
          <a:noFill/>
        </p:spPr>
        <p:txBody>
          <a:bodyPr wrap="square" rtlCol="0">
            <a:spAutoFit/>
          </a:bodyPr>
          <a:lstStyle/>
          <a:p>
            <a:r>
              <a:rPr lang="ru-RU" sz="2400" dirty="0"/>
              <a:t>Пространственная экономика имеет две модификации: с </a:t>
            </a:r>
            <a:r>
              <a:rPr lang="ru-RU" sz="2400" b="1" i="1" dirty="0">
                <a:solidFill>
                  <a:schemeClr val="bg2">
                    <a:lumMod val="50000"/>
                  </a:schemeClr>
                </a:solidFill>
              </a:rPr>
              <a:t>непрерывным</a:t>
            </a:r>
            <a:r>
              <a:rPr lang="ru-RU" sz="2400" dirty="0"/>
              <a:t> и </a:t>
            </a:r>
            <a:r>
              <a:rPr lang="ru-RU" sz="2400" b="1" i="1" dirty="0">
                <a:solidFill>
                  <a:schemeClr val="bg2">
                    <a:lumMod val="50000"/>
                  </a:schemeClr>
                </a:solidFill>
              </a:rPr>
              <a:t>дискретным</a:t>
            </a:r>
            <a:r>
              <a:rPr lang="ru-RU" sz="2400" dirty="0"/>
              <a:t> представлением пространства.</a:t>
            </a:r>
          </a:p>
        </p:txBody>
      </p:sp>
      <p:sp>
        <p:nvSpPr>
          <p:cNvPr id="3" name="TextBox 2"/>
          <p:cNvSpPr txBox="1"/>
          <p:nvPr/>
        </p:nvSpPr>
        <p:spPr>
          <a:xfrm>
            <a:off x="323528" y="2636912"/>
            <a:ext cx="8820472" cy="1200329"/>
          </a:xfrm>
          <a:prstGeom prst="rect">
            <a:avLst/>
          </a:prstGeom>
          <a:noFill/>
        </p:spPr>
        <p:txBody>
          <a:bodyPr wrap="square" rtlCol="0">
            <a:spAutoFit/>
          </a:bodyPr>
          <a:lstStyle/>
          <a:p>
            <a:r>
              <a:rPr lang="ru-RU" sz="2400" dirty="0" smtClean="0"/>
              <a:t>В первом случае имеется в виду </a:t>
            </a:r>
            <a:r>
              <a:rPr lang="ru-RU" sz="2400" b="1" i="1" dirty="0" smtClean="0">
                <a:solidFill>
                  <a:schemeClr val="bg2">
                    <a:lumMod val="50000"/>
                  </a:schemeClr>
                </a:solidFill>
              </a:rPr>
              <a:t>классическая</a:t>
            </a:r>
            <a:r>
              <a:rPr lang="ru-RU" sz="2400" dirty="0" smtClean="0"/>
              <a:t> пространственная экономика. </a:t>
            </a:r>
            <a:r>
              <a:rPr lang="ru-RU" sz="2400" dirty="0"/>
              <a:t>Во втором случае речь идет о </a:t>
            </a:r>
            <a:r>
              <a:rPr lang="ru-RU" sz="2400" b="1" i="1" dirty="0" err="1">
                <a:solidFill>
                  <a:schemeClr val="bg2">
                    <a:lumMod val="50000"/>
                  </a:schemeClr>
                </a:solidFill>
              </a:rPr>
              <a:t>многорегиональных</a:t>
            </a:r>
            <a:r>
              <a:rPr lang="ru-RU" sz="2400" dirty="0"/>
              <a:t> </a:t>
            </a:r>
            <a:r>
              <a:rPr lang="ru-RU" sz="2400" dirty="0" smtClean="0"/>
              <a:t>(</a:t>
            </a:r>
            <a:r>
              <a:rPr lang="ru-RU" sz="2400" dirty="0" err="1" smtClean="0"/>
              <a:t>мультирегиональных</a:t>
            </a:r>
            <a:r>
              <a:rPr lang="ru-RU" sz="2400" dirty="0" smtClean="0"/>
              <a:t>, межрегиональных) системах</a:t>
            </a:r>
            <a:r>
              <a:rPr lang="ru-RU" sz="2400" dirty="0"/>
              <a:t>.</a:t>
            </a:r>
          </a:p>
        </p:txBody>
      </p:sp>
      <p:sp>
        <p:nvSpPr>
          <p:cNvPr id="4" name="TextBox 3"/>
          <p:cNvSpPr txBox="1"/>
          <p:nvPr/>
        </p:nvSpPr>
        <p:spPr>
          <a:xfrm>
            <a:off x="683568" y="4221088"/>
            <a:ext cx="7308304" cy="830997"/>
          </a:xfrm>
          <a:prstGeom prst="rect">
            <a:avLst/>
          </a:prstGeom>
          <a:noFill/>
        </p:spPr>
        <p:txBody>
          <a:bodyPr wrap="square" rtlCol="0">
            <a:spAutoFit/>
          </a:bodyPr>
          <a:lstStyle/>
          <a:p>
            <a:r>
              <a:rPr lang="ru-RU" sz="2400" dirty="0"/>
              <a:t>Региональная экономика производит </a:t>
            </a:r>
            <a:r>
              <a:rPr lang="ru-RU" sz="2400" b="1" i="1" dirty="0" smtClean="0">
                <a:solidFill>
                  <a:schemeClr val="bg2">
                    <a:lumMod val="50000"/>
                  </a:schemeClr>
                </a:solidFill>
              </a:rPr>
              <a:t>кирпичи-блоки</a:t>
            </a:r>
            <a:r>
              <a:rPr lang="ru-RU" sz="2400" dirty="0" smtClean="0"/>
              <a:t> для </a:t>
            </a:r>
            <a:r>
              <a:rPr lang="ru-RU" sz="2400" dirty="0" err="1" smtClean="0"/>
              <a:t>многорегиональных</a:t>
            </a:r>
            <a:r>
              <a:rPr lang="ru-RU" sz="2400" dirty="0" smtClean="0"/>
              <a:t>  модельных построений.</a:t>
            </a:r>
            <a:endParaRPr lang="ru-RU" sz="2400" dirty="0"/>
          </a:p>
        </p:txBody>
      </p:sp>
      <p:sp>
        <p:nvSpPr>
          <p:cNvPr id="5" name="Номер слайда 4"/>
          <p:cNvSpPr>
            <a:spLocks noGrp="1"/>
          </p:cNvSpPr>
          <p:nvPr>
            <p:ph type="sldNum" sz="quarter" idx="12"/>
          </p:nvPr>
        </p:nvSpPr>
        <p:spPr/>
        <p:txBody>
          <a:bodyPr/>
          <a:lstStyle/>
          <a:p>
            <a:fld id="{3CDB5E4F-DE70-43B4-BCB7-CEC1099326A2}" type="slidenum">
              <a:rPr lang="ru-RU" smtClean="0"/>
              <a:pPr/>
              <a:t>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30</a:t>
            </a:fld>
            <a:endParaRPr lang="ru-RU"/>
          </a:p>
        </p:txBody>
      </p:sp>
      <p:pic>
        <p:nvPicPr>
          <p:cNvPr id="5" name="MP4_3.avi">
            <a:hlinkClick r:id="" action="ppaction://media"/>
          </p:cNvPr>
          <p:cNvPicPr>
            <a:picLocks noRot="1" noChangeAspect="1"/>
          </p:cNvPicPr>
          <p:nvPr>
            <a:videoFile r:link="rId1"/>
          </p:nvPr>
        </p:nvPicPr>
        <p:blipFill>
          <a:blip r:embed="rId3" cstate="print"/>
          <a:stretch>
            <a:fillRect/>
          </a:stretch>
        </p:blipFill>
        <p:spPr>
          <a:xfrm>
            <a:off x="-79775" y="836712"/>
            <a:ext cx="9223775" cy="518457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solidFill>
            <a:srgbClr val="A5A9F9"/>
          </a:solidFill>
          <a:ln w="9525">
            <a:solidFill>
              <a:schemeClr val="tx1"/>
            </a:solidFill>
            <a:miter lim="800000"/>
            <a:headEnd/>
            <a:tailEnd/>
          </a:ln>
        </p:spPr>
        <p:txBody>
          <a:bodyPr wrap="none" anchor="ctr"/>
          <a:lstStyle/>
          <a:p>
            <a:endParaRPr lang="ru-RU">
              <a:latin typeface="Calibri" pitchFamily="34" charset="0"/>
            </a:endParaRPr>
          </a:p>
        </p:txBody>
      </p:sp>
      <p:sp>
        <p:nvSpPr>
          <p:cNvPr id="17411" name="Rectangle 3"/>
          <p:cNvSpPr>
            <a:spLocks noGrp="1" noChangeArrowheads="1"/>
          </p:cNvSpPr>
          <p:nvPr>
            <p:ph type="title"/>
          </p:nvPr>
        </p:nvSpPr>
        <p:spPr>
          <a:xfrm>
            <a:off x="0" y="0"/>
            <a:ext cx="9144000" cy="1143000"/>
          </a:xfrm>
        </p:spPr>
        <p:txBody>
          <a:bodyPr/>
          <a:lstStyle/>
          <a:p>
            <a:pPr eaLnBrk="1" hangingPunct="1"/>
            <a:r>
              <a:rPr lang="ru-RU" sz="2400" smtClean="0">
                <a:solidFill>
                  <a:schemeClr val="hlink"/>
                </a:solidFill>
              </a:rPr>
              <a:t>Эффекты фактических межрегиональных взаимодействий</a:t>
            </a:r>
            <a:br>
              <a:rPr lang="ru-RU" sz="2400" smtClean="0">
                <a:solidFill>
                  <a:schemeClr val="hlink"/>
                </a:solidFill>
              </a:rPr>
            </a:br>
            <a:r>
              <a:rPr lang="ru-RU" sz="2400" smtClean="0">
                <a:solidFill>
                  <a:schemeClr val="hlink"/>
                </a:solidFill>
              </a:rPr>
              <a:t>(1987 г., % к непроизводственному потреблению республик)</a:t>
            </a:r>
          </a:p>
        </p:txBody>
      </p:sp>
      <p:graphicFrame>
        <p:nvGraphicFramePr>
          <p:cNvPr id="47108" name="Group 4"/>
          <p:cNvGraphicFramePr>
            <a:graphicFrameLocks noGrp="1"/>
          </p:cNvGraphicFramePr>
          <p:nvPr>
            <p:ph idx="1"/>
          </p:nvPr>
        </p:nvGraphicFramePr>
        <p:xfrm>
          <a:off x="-36513" y="1557338"/>
          <a:ext cx="9145588" cy="4885311"/>
        </p:xfrm>
        <a:graphic>
          <a:graphicData uri="http://schemas.openxmlformats.org/drawingml/2006/table">
            <a:tbl>
              <a:tblPr/>
              <a:tblGrid>
                <a:gridCol w="1944688"/>
                <a:gridCol w="792163"/>
                <a:gridCol w="792162"/>
                <a:gridCol w="719138"/>
                <a:gridCol w="720725"/>
                <a:gridCol w="719137"/>
                <a:gridCol w="720725"/>
                <a:gridCol w="720725"/>
                <a:gridCol w="863600"/>
                <a:gridCol w="1152525"/>
              </a:tblGrid>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err="1" smtClean="0">
                          <a:ln>
                            <a:noFill/>
                          </a:ln>
                          <a:solidFill>
                            <a:srgbClr val="942A82"/>
                          </a:solidFill>
                          <a:effectLst/>
                          <a:latin typeface="Arial" charset="0"/>
                        </a:rPr>
                        <a:t>Макрорегионы</a:t>
                      </a:r>
                      <a:endParaRPr kumimoji="0" lang="ru-RU" sz="1400" b="0" i="0" u="none" strike="noStrike" cap="none" normalizeH="0" baseline="0" dirty="0" smtClean="0">
                        <a:ln>
                          <a:noFill/>
                        </a:ln>
                        <a:solidFill>
                          <a:srgbClr val="942A8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Россия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Украи-на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Бела-русь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Казах-стан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Сред-няя Азия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Мол-дова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Закав-казье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Прибал-тика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Итого (общий вклад)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Россия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FF0000"/>
                          </a:solidFill>
                          <a:effectLst/>
                          <a:latin typeface="Arial" charset="0"/>
                        </a:rPr>
                        <a:t>64,6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55,5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60,2 (+14,5)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Украина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3300"/>
                          </a:solidFill>
                          <a:effectLst/>
                          <a:latin typeface="Arial" charset="0"/>
                        </a:rPr>
                        <a:t>52,1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6,3 (-9,8)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Беларусь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a:t>
                      </a:r>
                      <a:r>
                        <a:rPr kumimoji="0" lang="ru-RU" sz="1400" b="1"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2,8 (-0,8)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Казахстан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00FF"/>
                          </a:solidFill>
                          <a:effectLst/>
                          <a:latin typeface="Arial" charset="0"/>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3,0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Средняя Азия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00FF"/>
                          </a:solidFill>
                          <a:effectLst/>
                          <a:latin typeface="Arial" charset="0"/>
                        </a:rPr>
                        <a:t>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4,8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Молдова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CC3300"/>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a:t>
                      </a:r>
                      <a:r>
                        <a:rPr kumimoji="0" lang="en-US" sz="1400" b="1" i="0" u="none" strike="noStrike" cap="none" normalizeH="0" baseline="0" smtClean="0">
                          <a:ln>
                            <a:noFill/>
                          </a:ln>
                          <a:solidFill>
                            <a:schemeClr val="tx1"/>
                          </a:solidFill>
                          <a:effectLst/>
                          <a:latin typeface="Arial" charset="0"/>
                        </a:rPr>
                        <a:t>,3</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0,0</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0,6</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0,1</a:t>
                      </a:r>
                      <a:r>
                        <a:rPr kumimoji="0" lang="ru-RU" sz="1400" b="1" i="0" u="none" strike="noStrike" cap="none" normalizeH="0" baseline="0" smtClean="0">
                          <a:ln>
                            <a:noFill/>
                          </a:ln>
                          <a:solidFill>
                            <a:schemeClr val="tx1"/>
                          </a:solidFill>
                          <a:effectLst/>
                          <a:latin typeface="Arial" charset="0"/>
                        </a:rPr>
                        <a:t> (0,0)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Закавказье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2,6</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0,2</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00FF"/>
                          </a:solidFill>
                          <a:effectLst/>
                          <a:latin typeface="Arial" charset="0"/>
                        </a:rPr>
                        <a:t>25,7</a:t>
                      </a:r>
                      <a:endParaRPr kumimoji="0" lang="ru-RU" sz="1400" b="1" i="0" u="none" strike="noStrike" cap="none" normalizeH="0" baseline="0" smtClean="0">
                        <a:ln>
                          <a:noFill/>
                        </a:ln>
                        <a:solidFill>
                          <a:srgbClr val="CC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0,7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3,4</a:t>
                      </a:r>
                      <a:r>
                        <a:rPr kumimoji="0" lang="ru-RU" sz="1400" b="1" i="0" u="none" strike="noStrike" cap="none" normalizeH="0" baseline="0" smtClean="0">
                          <a:ln>
                            <a:noFill/>
                          </a:ln>
                          <a:solidFill>
                            <a:schemeClr val="tx1"/>
                          </a:solidFill>
                          <a:effectLst/>
                          <a:latin typeface="Arial" charset="0"/>
                        </a:rPr>
                        <a:t> (0,0)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Прибалтика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4,3</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3,3</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2,5</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8,0</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2,2</a:t>
                      </a:r>
                      <a:r>
                        <a:rPr kumimoji="0" lang="ru-RU" sz="1400" b="1" i="0" u="none" strike="noStrike" cap="none" normalizeH="0" baseline="0" smtClean="0">
                          <a:ln>
                            <a:noFill/>
                          </a:ln>
                          <a:solidFill>
                            <a:schemeClr val="tx1"/>
                          </a:solidFill>
                          <a:effectLst/>
                          <a:latin typeface="Arial" charset="0"/>
                        </a:rPr>
                        <a:t>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Внутренний эффект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78,8</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88,3</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94,3</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87,0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93,3</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91,1</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82,2</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88,6</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82,8</a:t>
                      </a:r>
                      <a:r>
                        <a:rPr kumimoji="0" lang="ru-RU" sz="1400" b="1" i="0" u="none" strike="noStrike" cap="none" normalizeH="0" baseline="0" smtClean="0">
                          <a:ln>
                            <a:noFill/>
                          </a:ln>
                          <a:solidFill>
                            <a:schemeClr val="tx1"/>
                          </a:solidFill>
                          <a:effectLst/>
                          <a:latin typeface="Arial" charset="0"/>
                        </a:rPr>
                        <a:t> (0,0)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(82,8)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Внешние связи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21,2</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5,7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13,0</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6,7</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8,9</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17,8</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11,4</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17,2</a:t>
                      </a:r>
                      <a:endParaRPr kumimoji="0" lang="ru-RU"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rgbClr val="942A82"/>
                          </a:solidFill>
                          <a:effectLst/>
                          <a:latin typeface="Arial" charset="0"/>
                        </a:rPr>
                        <a:t>Итого (потребление населения)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(58,1)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100</a:t>
                      </a:r>
                      <a:endParaRPr kumimoji="0" lang="ru-RU" sz="1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57" name="Line 159"/>
          <p:cNvSpPr>
            <a:spLocks noChangeShapeType="1"/>
          </p:cNvSpPr>
          <p:nvPr/>
        </p:nvSpPr>
        <p:spPr bwMode="auto">
          <a:xfrm>
            <a:off x="0" y="2276475"/>
            <a:ext cx="9144000" cy="0"/>
          </a:xfrm>
          <a:prstGeom prst="line">
            <a:avLst/>
          </a:prstGeom>
          <a:noFill/>
          <a:ln w="9525">
            <a:solidFill>
              <a:srgbClr val="CC3300"/>
            </a:solidFill>
            <a:round/>
            <a:headEnd/>
            <a:tailEnd/>
          </a:ln>
        </p:spPr>
        <p:txBody>
          <a:bodyPr/>
          <a:lstStyle/>
          <a:p>
            <a:endParaRPr lang="ru-RU"/>
          </a:p>
        </p:txBody>
      </p:sp>
      <p:sp>
        <p:nvSpPr>
          <p:cNvPr id="17558" name="Line 160"/>
          <p:cNvSpPr>
            <a:spLocks noChangeShapeType="1"/>
          </p:cNvSpPr>
          <p:nvPr/>
        </p:nvSpPr>
        <p:spPr bwMode="auto">
          <a:xfrm>
            <a:off x="1908175" y="1557338"/>
            <a:ext cx="0" cy="4895850"/>
          </a:xfrm>
          <a:prstGeom prst="line">
            <a:avLst/>
          </a:prstGeom>
          <a:noFill/>
          <a:ln w="9525">
            <a:solidFill>
              <a:srgbClr val="CC3300"/>
            </a:solidFill>
            <a:round/>
            <a:headEnd/>
            <a:tailEnd/>
          </a:ln>
        </p:spPr>
        <p:txBody>
          <a:bodyPr/>
          <a:lstStyle/>
          <a:p>
            <a:endParaRPr lang="ru-RU"/>
          </a:p>
        </p:txBody>
      </p:sp>
      <p:sp>
        <p:nvSpPr>
          <p:cNvPr id="17559" name="Line 161"/>
          <p:cNvSpPr>
            <a:spLocks noChangeShapeType="1"/>
          </p:cNvSpPr>
          <p:nvPr/>
        </p:nvSpPr>
        <p:spPr bwMode="auto">
          <a:xfrm>
            <a:off x="7956550" y="1557338"/>
            <a:ext cx="0" cy="4824412"/>
          </a:xfrm>
          <a:prstGeom prst="line">
            <a:avLst/>
          </a:prstGeom>
          <a:noFill/>
          <a:ln w="9525">
            <a:solidFill>
              <a:srgbClr val="CC3300"/>
            </a:solidFill>
            <a:round/>
            <a:headEnd/>
            <a:tailEnd/>
          </a:ln>
        </p:spPr>
        <p:txBody>
          <a:bodyPr/>
          <a:lstStyle/>
          <a:p>
            <a:endParaRPr lang="ru-RU"/>
          </a:p>
        </p:txBody>
      </p:sp>
      <p:sp>
        <p:nvSpPr>
          <p:cNvPr id="17560" name="Line 162"/>
          <p:cNvSpPr>
            <a:spLocks noChangeShapeType="1"/>
          </p:cNvSpPr>
          <p:nvPr/>
        </p:nvSpPr>
        <p:spPr bwMode="auto">
          <a:xfrm>
            <a:off x="0" y="5013325"/>
            <a:ext cx="9144000" cy="0"/>
          </a:xfrm>
          <a:prstGeom prst="line">
            <a:avLst/>
          </a:prstGeom>
          <a:noFill/>
          <a:ln w="9525">
            <a:solidFill>
              <a:srgbClr val="CC3300"/>
            </a:solidFill>
            <a:round/>
            <a:headEnd/>
            <a:tailEnd/>
          </a:ln>
        </p:spPr>
        <p:txBody>
          <a:bodyPr/>
          <a:lstStyle/>
          <a:p>
            <a:endParaRPr lang="ru-RU"/>
          </a:p>
        </p:txBody>
      </p:sp>
      <p:sp>
        <p:nvSpPr>
          <p:cNvPr id="47267" name="Text Box 163"/>
          <p:cNvSpPr txBox="1">
            <a:spLocks noChangeArrowheads="1"/>
          </p:cNvSpPr>
          <p:nvPr/>
        </p:nvSpPr>
        <p:spPr bwMode="auto">
          <a:xfrm>
            <a:off x="4246563" y="0"/>
            <a:ext cx="4897437" cy="2852936"/>
          </a:xfrm>
          <a:prstGeom prst="rect">
            <a:avLst/>
          </a:prstGeom>
          <a:solidFill>
            <a:schemeClr val="accent6">
              <a:lumMod val="20000"/>
              <a:lumOff val="80000"/>
            </a:schemeClr>
          </a:solidFill>
          <a:ln w="9525">
            <a:noFill/>
            <a:miter lim="800000"/>
            <a:headEnd/>
            <a:tailEnd/>
          </a:ln>
        </p:spPr>
        <p:txBody>
          <a:bodyPr wrap="square">
            <a:spAutoFit/>
          </a:bodyPr>
          <a:lstStyle/>
          <a:p>
            <a:pPr>
              <a:spcBef>
                <a:spcPct val="50000"/>
              </a:spcBef>
            </a:pPr>
            <a:r>
              <a:rPr lang="ru-RU" dirty="0">
                <a:latin typeface="Calibri" pitchFamily="34" charset="0"/>
              </a:rPr>
              <a:t>Обращает на себя внимание тот факт, что только Россия в состоянии полной автаркии может сохранить значение своего целевого показателя на достаточно высоком уровне. Казахстан, Средняя Азия, Закавказье теряют после разрыва межреспубликанских связей почти три четверти своего потребления. Для остальных республик последствия разрыва связей еще более катастрофичны (для Украины – семикратное сокращение). </a:t>
            </a:r>
          </a:p>
        </p:txBody>
      </p:sp>
      <p:sp>
        <p:nvSpPr>
          <p:cNvPr id="47268" name="Text Box 164"/>
          <p:cNvSpPr txBox="1">
            <a:spLocks noChangeArrowheads="1"/>
          </p:cNvSpPr>
          <p:nvPr/>
        </p:nvSpPr>
        <p:spPr bwMode="auto">
          <a:xfrm>
            <a:off x="3563938" y="3284538"/>
            <a:ext cx="4895850" cy="2032000"/>
          </a:xfrm>
          <a:prstGeom prst="rect">
            <a:avLst/>
          </a:prstGeom>
          <a:solidFill>
            <a:schemeClr val="tx2">
              <a:lumMod val="20000"/>
              <a:lumOff val="80000"/>
            </a:schemeClr>
          </a:solidFill>
          <a:ln w="9525">
            <a:noFill/>
            <a:miter lim="800000"/>
            <a:headEnd/>
            <a:tailEnd/>
          </a:ln>
        </p:spPr>
        <p:txBody>
          <a:bodyPr>
            <a:spAutoFit/>
          </a:bodyPr>
          <a:lstStyle/>
          <a:p>
            <a:pPr>
              <a:spcBef>
                <a:spcPct val="50000"/>
              </a:spcBef>
            </a:pPr>
            <a:r>
              <a:rPr lang="ru-RU" dirty="0">
                <a:latin typeface="Calibri" pitchFamily="34" charset="0"/>
              </a:rPr>
              <a:t>Россия прямо и косвенно обеспечивает более половины (до двух третей) потребления населения Украины, Белоруссии, Прибалтики. Для самой же России межреспубликанские связи не слишком важны (14.2% потребления). Гораздо важнее для нее внешнеэкономические связи (21.2%). </a:t>
            </a:r>
          </a:p>
        </p:txBody>
      </p:sp>
      <p:sp>
        <p:nvSpPr>
          <p:cNvPr id="47269" name="Text Box 165"/>
          <p:cNvSpPr txBox="1">
            <a:spLocks noChangeArrowheads="1"/>
          </p:cNvSpPr>
          <p:nvPr/>
        </p:nvSpPr>
        <p:spPr bwMode="auto">
          <a:xfrm>
            <a:off x="0" y="4437063"/>
            <a:ext cx="3419475" cy="2031325"/>
          </a:xfrm>
          <a:prstGeom prst="rect">
            <a:avLst/>
          </a:prstGeom>
          <a:solidFill>
            <a:schemeClr val="accent2">
              <a:lumMod val="20000"/>
              <a:lumOff val="80000"/>
            </a:schemeClr>
          </a:solidFill>
          <a:ln w="9525">
            <a:noFill/>
            <a:miter lim="800000"/>
            <a:headEnd/>
            <a:tailEnd/>
          </a:ln>
        </p:spPr>
        <p:txBody>
          <a:bodyPr>
            <a:spAutoFit/>
          </a:bodyPr>
          <a:lstStyle/>
          <a:p>
            <a:pPr>
              <a:spcBef>
                <a:spcPct val="50000"/>
              </a:spcBef>
            </a:pPr>
            <a:r>
              <a:rPr lang="ru-RU" dirty="0">
                <a:latin typeface="Calibri" pitchFamily="34" charset="0"/>
              </a:rPr>
              <a:t>Интересно, что взаимосвязи Украины и Молдовы обеспечивают более половины потребления населения последней, в то время как для Украины они имеют негативные последствия. </a:t>
            </a:r>
          </a:p>
        </p:txBody>
      </p:sp>
      <p:sp>
        <p:nvSpPr>
          <p:cNvPr id="47270" name="Text Box 166"/>
          <p:cNvSpPr txBox="1">
            <a:spLocks noChangeArrowheads="1"/>
          </p:cNvSpPr>
          <p:nvPr/>
        </p:nvSpPr>
        <p:spPr bwMode="auto">
          <a:xfrm>
            <a:off x="250825" y="1196975"/>
            <a:ext cx="4608513" cy="2585323"/>
          </a:xfrm>
          <a:prstGeom prst="rect">
            <a:avLst/>
          </a:prstGeom>
          <a:solidFill>
            <a:schemeClr val="accent3">
              <a:lumMod val="40000"/>
              <a:lumOff val="60000"/>
            </a:schemeClr>
          </a:solidFill>
          <a:ln w="9525">
            <a:noFill/>
            <a:miter lim="800000"/>
            <a:headEnd/>
            <a:tailEnd/>
          </a:ln>
        </p:spPr>
        <p:txBody>
          <a:bodyPr>
            <a:spAutoFit/>
          </a:bodyPr>
          <a:lstStyle/>
          <a:p>
            <a:pPr>
              <a:spcBef>
                <a:spcPct val="50000"/>
              </a:spcBef>
            </a:pPr>
            <a:r>
              <a:rPr lang="ru-RU" dirty="0">
                <a:latin typeface="Calibri" pitchFamily="34" charset="0"/>
              </a:rPr>
              <a:t>Только для России сальдо межреспубликанских взаимодействий положительно (вклад ее в общесистемное потребление превышает ее потребление, обусловленное внутрисистемными связями). Сальдо межреспубликанских взаимодействий остальных республик отрицательно. </a:t>
            </a:r>
            <a:r>
              <a:rPr lang="ru-RU" dirty="0" smtClean="0">
                <a:latin typeface="Calibri" pitchFamily="34" charset="0"/>
              </a:rPr>
              <a:t> А для Украины оно отрицательно в чрезмерном размере.</a:t>
            </a:r>
            <a:endParaRPr lang="ru-RU" dirty="0">
              <a:latin typeface="Calibri" pitchFamily="34" charset="0"/>
            </a:endParaRPr>
          </a:p>
        </p:txBody>
      </p:sp>
      <p:sp>
        <p:nvSpPr>
          <p:cNvPr id="13" name="Номер слайда 12"/>
          <p:cNvSpPr>
            <a:spLocks noGrp="1"/>
          </p:cNvSpPr>
          <p:nvPr>
            <p:ph type="sldNum" sz="quarter" idx="12"/>
          </p:nvPr>
        </p:nvSpPr>
        <p:spPr/>
        <p:txBody>
          <a:bodyPr/>
          <a:lstStyle/>
          <a:p>
            <a:pPr>
              <a:defRPr/>
            </a:pPr>
            <a:fld id="{B6077D31-2624-4044-A6E6-BB7ECBE8EA58}" type="slidenum">
              <a:rPr lang="ru-RU" smtClean="0"/>
              <a:pPr>
                <a:defRPr/>
              </a:pPr>
              <a:t>31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7267"/>
                                        </p:tgtEl>
                                        <p:attrNameLst>
                                          <p:attrName>style.visibility</p:attrName>
                                        </p:attrNameLst>
                                      </p:cBhvr>
                                      <p:to>
                                        <p:strVal val="visible"/>
                                      </p:to>
                                    </p:set>
                                    <p:anim calcmode="lin" valueType="num">
                                      <p:cBhvr additive="base">
                                        <p:cTn id="7" dur="500" fill="hold"/>
                                        <p:tgtEl>
                                          <p:spTgt spid="47267"/>
                                        </p:tgtEl>
                                        <p:attrNameLst>
                                          <p:attrName>ppt_x</p:attrName>
                                        </p:attrNameLst>
                                      </p:cBhvr>
                                      <p:tavLst>
                                        <p:tav tm="0">
                                          <p:val>
                                            <p:strVal val="1+#ppt_w/2"/>
                                          </p:val>
                                        </p:tav>
                                        <p:tav tm="100000">
                                          <p:val>
                                            <p:strVal val="#ppt_x"/>
                                          </p:val>
                                        </p:tav>
                                      </p:tavLst>
                                    </p:anim>
                                    <p:anim calcmode="lin" valueType="num">
                                      <p:cBhvr additive="base">
                                        <p:cTn id="8" dur="500" fill="hold"/>
                                        <p:tgtEl>
                                          <p:spTgt spid="4726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726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7268"/>
                                        </p:tgtEl>
                                        <p:attrNameLst>
                                          <p:attrName>style.visibility</p:attrName>
                                        </p:attrNameLst>
                                      </p:cBhvr>
                                      <p:to>
                                        <p:strVal val="visible"/>
                                      </p:to>
                                    </p:set>
                                    <p:anim calcmode="lin" valueType="num">
                                      <p:cBhvr additive="base">
                                        <p:cTn id="13" dur="500" fill="hold"/>
                                        <p:tgtEl>
                                          <p:spTgt spid="47268"/>
                                        </p:tgtEl>
                                        <p:attrNameLst>
                                          <p:attrName>ppt_x</p:attrName>
                                        </p:attrNameLst>
                                      </p:cBhvr>
                                      <p:tavLst>
                                        <p:tav tm="0">
                                          <p:val>
                                            <p:strVal val="1+#ppt_w/2"/>
                                          </p:val>
                                        </p:tav>
                                        <p:tav tm="100000">
                                          <p:val>
                                            <p:strVal val="#ppt_x"/>
                                          </p:val>
                                        </p:tav>
                                      </p:tavLst>
                                    </p:anim>
                                    <p:anim calcmode="lin" valueType="num">
                                      <p:cBhvr additive="base">
                                        <p:cTn id="14" dur="500" fill="hold"/>
                                        <p:tgtEl>
                                          <p:spTgt spid="4726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726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7269"/>
                                        </p:tgtEl>
                                        <p:attrNameLst>
                                          <p:attrName>style.visibility</p:attrName>
                                        </p:attrNameLst>
                                      </p:cBhvr>
                                      <p:to>
                                        <p:strVal val="visible"/>
                                      </p:to>
                                    </p:set>
                                    <p:anim calcmode="lin" valueType="num">
                                      <p:cBhvr additive="base">
                                        <p:cTn id="19" dur="500" fill="hold"/>
                                        <p:tgtEl>
                                          <p:spTgt spid="47269"/>
                                        </p:tgtEl>
                                        <p:attrNameLst>
                                          <p:attrName>ppt_x</p:attrName>
                                        </p:attrNameLst>
                                      </p:cBhvr>
                                      <p:tavLst>
                                        <p:tav tm="0">
                                          <p:val>
                                            <p:strVal val="0-#ppt_w/2"/>
                                          </p:val>
                                        </p:tav>
                                        <p:tav tm="100000">
                                          <p:val>
                                            <p:strVal val="#ppt_x"/>
                                          </p:val>
                                        </p:tav>
                                      </p:tavLst>
                                    </p:anim>
                                    <p:anim calcmode="lin" valueType="num">
                                      <p:cBhvr additive="base">
                                        <p:cTn id="20" dur="500" fill="hold"/>
                                        <p:tgtEl>
                                          <p:spTgt spid="4726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726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7270"/>
                                        </p:tgtEl>
                                        <p:attrNameLst>
                                          <p:attrName>style.visibility</p:attrName>
                                        </p:attrNameLst>
                                      </p:cBhvr>
                                      <p:to>
                                        <p:strVal val="visible"/>
                                      </p:to>
                                    </p:set>
                                    <p:anim calcmode="lin" valueType="num">
                                      <p:cBhvr additive="base">
                                        <p:cTn id="25" dur="500" fill="hold"/>
                                        <p:tgtEl>
                                          <p:spTgt spid="47270"/>
                                        </p:tgtEl>
                                        <p:attrNameLst>
                                          <p:attrName>ppt_x</p:attrName>
                                        </p:attrNameLst>
                                      </p:cBhvr>
                                      <p:tavLst>
                                        <p:tav tm="0">
                                          <p:val>
                                            <p:strVal val="0-#ppt_w/2"/>
                                          </p:val>
                                        </p:tav>
                                        <p:tav tm="100000">
                                          <p:val>
                                            <p:strVal val="#ppt_x"/>
                                          </p:val>
                                        </p:tav>
                                      </p:tavLst>
                                    </p:anim>
                                    <p:anim calcmode="lin" valueType="num">
                                      <p:cBhvr additive="base">
                                        <p:cTn id="26" dur="500" fill="hold"/>
                                        <p:tgtEl>
                                          <p:spTgt spid="47270"/>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72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67" grpId="0" animBg="1"/>
      <p:bldP spid="47268" grpId="0" animBg="1"/>
      <p:bldP spid="47269" grpId="0" animBg="1"/>
      <p:bldP spid="4727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75463"/>
        </p:xfrm>
        <a:graphic>
          <a:graphicData uri="http://schemas.openxmlformats.org/presentationml/2006/ole">
            <p:oleObj spid="_x0000_s1026" name="Слайд" r:id="rId3" imgW="4570622" imgH="3427542" progId="PowerPoint.Slide.12">
              <p:embed/>
            </p:oleObj>
          </a:graphicData>
        </a:graphic>
      </p:graphicFrame>
      <p:sp>
        <p:nvSpPr>
          <p:cNvPr id="1027" name="TextBox 4"/>
          <p:cNvSpPr txBox="1">
            <a:spLocks noChangeArrowheads="1"/>
          </p:cNvSpPr>
          <p:nvPr/>
        </p:nvSpPr>
        <p:spPr bwMode="auto">
          <a:xfrm>
            <a:off x="250825" y="5805488"/>
            <a:ext cx="5400675" cy="830262"/>
          </a:xfrm>
          <a:prstGeom prst="rect">
            <a:avLst/>
          </a:prstGeom>
          <a:noFill/>
          <a:ln w="9525">
            <a:noFill/>
            <a:miter lim="800000"/>
            <a:headEnd/>
            <a:tailEnd/>
          </a:ln>
        </p:spPr>
        <p:txBody>
          <a:bodyPr>
            <a:spAutoFit/>
          </a:bodyPr>
          <a:lstStyle/>
          <a:p>
            <a:r>
              <a:rPr lang="ru-RU" sz="2400">
                <a:latin typeface="Calibri" pitchFamily="34" charset="0"/>
              </a:rPr>
              <a:t>Эквивалентный и взаимовыгодный межреспубликанский обмен (1987 год)</a:t>
            </a:r>
          </a:p>
        </p:txBody>
      </p:sp>
      <p:sp>
        <p:nvSpPr>
          <p:cNvPr id="6" name="TextBox 5"/>
          <p:cNvSpPr txBox="1"/>
          <p:nvPr/>
        </p:nvSpPr>
        <p:spPr>
          <a:xfrm>
            <a:off x="0" y="3141663"/>
            <a:ext cx="5724525" cy="34766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ru-RU" sz="2000" dirty="0">
                <a:solidFill>
                  <a:schemeClr val="accent2">
                    <a:lumMod val="60000"/>
                    <a:lumOff val="40000"/>
                  </a:schemeClr>
                </a:solidFill>
              </a:rPr>
              <a:t>Несколько иную картину давали результаты равновесного анализа (по Вальрасу и </a:t>
            </a:r>
            <a:r>
              <a:rPr lang="ru-RU" sz="2000" dirty="0" err="1">
                <a:solidFill>
                  <a:schemeClr val="accent2">
                    <a:lumMod val="60000"/>
                    <a:lumOff val="40000"/>
                  </a:schemeClr>
                </a:solidFill>
              </a:rPr>
              <a:t>Нэшу</a:t>
            </a:r>
            <a:r>
              <a:rPr lang="ru-RU" sz="2000" dirty="0">
                <a:solidFill>
                  <a:schemeClr val="accent2">
                    <a:lumMod val="60000"/>
                    <a:lumOff val="40000"/>
                  </a:schemeClr>
                </a:solidFill>
              </a:rPr>
              <a:t>). Зона ядра сильно вытянута в сторону увеличения доли России в общесистемном непроизводственном потреблении. Это означает, что непроизводственное потребление России могло бы быть значительно увеличено за счет других республик, но межреспубликанский обмен оставался бы взаимовыгодным, т.е. коалиции республик без России имели бы меньшее потребление.</a:t>
            </a:r>
          </a:p>
        </p:txBody>
      </p:sp>
      <p:sp>
        <p:nvSpPr>
          <p:cNvPr id="8" name="TextBox 7"/>
          <p:cNvSpPr txBox="1"/>
          <p:nvPr/>
        </p:nvSpPr>
        <p:spPr>
          <a:xfrm>
            <a:off x="5580063" y="333375"/>
            <a:ext cx="3563937" cy="65246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ru-RU" sz="2200" dirty="0">
                <a:solidFill>
                  <a:srgbClr val="C00000"/>
                </a:solidFill>
              </a:rPr>
              <a:t>При этом фактическая доля непроизводственного потребления России выше ее доли в состоянии эквивалентного обмена (см. таблицу на рисунке). Т.е. ее потребление преувеличено по сравнению с тем, которое имело бы место при эквивалентном межреспубликанском обмене. Такая же ситуации – но гораздо в большей степени – была характерна для Казахстана и Средней Азии. А вот потребление Украины, Закавказья, Прибалтики и, особенно, Белоруссии – занижено.</a:t>
            </a:r>
          </a:p>
        </p:txBody>
      </p:sp>
      <p:sp>
        <p:nvSpPr>
          <p:cNvPr id="7" name="Номер слайда 6"/>
          <p:cNvSpPr>
            <a:spLocks noGrp="1"/>
          </p:cNvSpPr>
          <p:nvPr>
            <p:ph type="sldNum" sz="quarter" idx="12"/>
          </p:nvPr>
        </p:nvSpPr>
        <p:spPr/>
        <p:txBody>
          <a:bodyPr/>
          <a:lstStyle/>
          <a:p>
            <a:fld id="{3CDB5E4F-DE70-43B4-BCB7-CEC1099326A2}" type="slidenum">
              <a:rPr lang="ru-RU" smtClean="0"/>
              <a:pPr/>
              <a:t>32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33</a:t>
            </a:fld>
            <a:endParaRPr lang="ru-RU"/>
          </a:p>
        </p:txBody>
      </p:sp>
      <p:sp>
        <p:nvSpPr>
          <p:cNvPr id="4" name="TextBox 3"/>
          <p:cNvSpPr txBox="1"/>
          <p:nvPr/>
        </p:nvSpPr>
        <p:spPr>
          <a:xfrm>
            <a:off x="0" y="548680"/>
            <a:ext cx="9144000" cy="830997"/>
          </a:xfrm>
          <a:prstGeom prst="rect">
            <a:avLst/>
          </a:prstGeom>
          <a:noFill/>
        </p:spPr>
        <p:txBody>
          <a:bodyPr wrap="square" rtlCol="0">
            <a:spAutoFit/>
          </a:bodyPr>
          <a:lstStyle/>
          <a:p>
            <a:r>
              <a:rPr lang="ru-RU" sz="2400" b="1" i="1" dirty="0" smtClean="0">
                <a:solidFill>
                  <a:schemeClr val="bg2">
                    <a:lumMod val="50000"/>
                  </a:schemeClr>
                </a:solidFill>
              </a:rPr>
              <a:t>Равновесие (ядро) </a:t>
            </a:r>
            <a:r>
              <a:rPr lang="ru-RU" sz="2400" b="1" i="1" dirty="0" err="1" smtClean="0">
                <a:solidFill>
                  <a:schemeClr val="bg2">
                    <a:lumMod val="50000"/>
                  </a:schemeClr>
                </a:solidFill>
              </a:rPr>
              <a:t>Эджворта</a:t>
            </a:r>
            <a:r>
              <a:rPr lang="ru-RU" sz="2400" i="1" dirty="0" smtClean="0"/>
              <a:t>. </a:t>
            </a:r>
            <a:r>
              <a:rPr lang="ru-RU" sz="2400" dirty="0" smtClean="0"/>
              <a:t>Это – ядро системы с бесконечным числом участников.</a:t>
            </a:r>
            <a:endParaRPr lang="ru-RU" sz="2400" dirty="0"/>
          </a:p>
        </p:txBody>
      </p:sp>
      <p:sp>
        <p:nvSpPr>
          <p:cNvPr id="5" name="TextBox 4"/>
          <p:cNvSpPr txBox="1"/>
          <p:nvPr/>
        </p:nvSpPr>
        <p:spPr>
          <a:xfrm>
            <a:off x="0" y="1772816"/>
            <a:ext cx="9144000" cy="1938992"/>
          </a:xfrm>
          <a:prstGeom prst="rect">
            <a:avLst/>
          </a:prstGeom>
          <a:noFill/>
        </p:spPr>
        <p:txBody>
          <a:bodyPr wrap="square" rtlCol="0">
            <a:spAutoFit/>
          </a:bodyPr>
          <a:lstStyle/>
          <a:p>
            <a:r>
              <a:rPr lang="ru-RU" sz="2400" dirty="0" smtClean="0"/>
              <a:t>Одна из основных гипотез классической экономической теории – в наличии </a:t>
            </a:r>
            <a:r>
              <a:rPr lang="ru-RU" sz="2400" b="1" i="1" dirty="0" smtClean="0">
                <a:solidFill>
                  <a:schemeClr val="bg2">
                    <a:lumMod val="50000"/>
                  </a:schemeClr>
                </a:solidFill>
              </a:rPr>
              <a:t>совершенной конкуренции</a:t>
            </a:r>
            <a:r>
              <a:rPr lang="ru-RU" sz="2400" dirty="0" smtClean="0"/>
              <a:t>. Такая конкуренция имеет место при большом числе агентов рынка. «</a:t>
            </a:r>
            <a:r>
              <a:rPr lang="ru-RU" sz="2400" b="1" i="1" dirty="0" smtClean="0">
                <a:solidFill>
                  <a:schemeClr val="bg2">
                    <a:lumMod val="50000"/>
                  </a:schemeClr>
                </a:solidFill>
              </a:rPr>
              <a:t>Самая совершенная</a:t>
            </a:r>
            <a:r>
              <a:rPr lang="ru-RU" sz="2400" dirty="0" smtClean="0"/>
              <a:t>» конкуренция – в экономике с бесконечным числом агентов, ни один из которых не занимает явных лидирующих позиций.</a:t>
            </a:r>
            <a:endParaRPr lang="ru-RU" sz="2400" dirty="0"/>
          </a:p>
        </p:txBody>
      </p:sp>
      <p:sp>
        <p:nvSpPr>
          <p:cNvPr id="6" name="TextBox 5"/>
          <p:cNvSpPr txBox="1"/>
          <p:nvPr/>
        </p:nvSpPr>
        <p:spPr>
          <a:xfrm>
            <a:off x="0" y="4149080"/>
            <a:ext cx="9144000" cy="2308324"/>
          </a:xfrm>
          <a:prstGeom prst="rect">
            <a:avLst/>
          </a:prstGeom>
          <a:noFill/>
        </p:spPr>
        <p:txBody>
          <a:bodyPr wrap="square" rtlCol="0">
            <a:spAutoFit/>
          </a:bodyPr>
          <a:lstStyle/>
          <a:p>
            <a:r>
              <a:rPr lang="ru-RU" sz="2400" dirty="0" smtClean="0"/>
              <a:t>В концепции </a:t>
            </a:r>
            <a:r>
              <a:rPr lang="ru-RU" sz="2400" dirty="0" err="1" smtClean="0"/>
              <a:t>Эджворта</a:t>
            </a:r>
            <a:r>
              <a:rPr lang="ru-RU" sz="2400" dirty="0" smtClean="0"/>
              <a:t> увеличение числа участников достигается </a:t>
            </a:r>
            <a:r>
              <a:rPr lang="ru-RU" sz="2400" b="1" i="1" dirty="0" err="1" smtClean="0">
                <a:solidFill>
                  <a:schemeClr val="bg2">
                    <a:lumMod val="50000"/>
                  </a:schemeClr>
                </a:solidFill>
              </a:rPr>
              <a:t>реплицированием</a:t>
            </a:r>
            <a:r>
              <a:rPr lang="ru-RU" sz="2400" dirty="0" smtClean="0"/>
              <a:t> исходных агентов. Каждый исходный агент включается в систему не один, а несколько и даже очень много раз. </a:t>
            </a:r>
            <a:r>
              <a:rPr lang="ru-RU" sz="2400" i="1" dirty="0" smtClean="0"/>
              <a:t>q</a:t>
            </a:r>
            <a:r>
              <a:rPr lang="ru-RU" sz="2400" dirty="0" smtClean="0"/>
              <a:t>-реплика – система, в которой каждый исходный участник включен (реплицирован) </a:t>
            </a:r>
            <a:r>
              <a:rPr lang="ru-RU" sz="2400" i="1" dirty="0" err="1" smtClean="0"/>
              <a:t>q</a:t>
            </a:r>
            <a:r>
              <a:rPr lang="ru-RU" sz="2400" dirty="0" smtClean="0"/>
              <a:t> раз. Равновесие (ядро) </a:t>
            </a:r>
            <a:r>
              <a:rPr lang="ru-RU" sz="2400" dirty="0" err="1" smtClean="0"/>
              <a:t>Эджворта</a:t>
            </a:r>
            <a:r>
              <a:rPr lang="ru-RU" sz="2400" dirty="0" smtClean="0"/>
              <a:t> – </a:t>
            </a:r>
            <a:r>
              <a:rPr lang="ru-RU" sz="2400" dirty="0" err="1" smtClean="0"/>
              <a:t>ядро</a:t>
            </a:r>
            <a:r>
              <a:rPr lang="ru-RU" sz="2400" dirty="0" smtClean="0"/>
              <a:t> системы при </a:t>
            </a:r>
            <a:r>
              <a:rPr lang="ru-RU" sz="2400" i="1" dirty="0" err="1" smtClean="0"/>
              <a:t>q</a:t>
            </a:r>
            <a:r>
              <a:rPr lang="ru-RU" sz="2400" dirty="0" smtClean="0"/>
              <a:t> →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34</a:t>
            </a:fld>
            <a:endParaRPr lang="ru-RU"/>
          </a:p>
        </p:txBody>
      </p:sp>
      <p:sp>
        <p:nvSpPr>
          <p:cNvPr id="3" name="TextBox 2"/>
          <p:cNvSpPr txBox="1"/>
          <p:nvPr/>
        </p:nvSpPr>
        <p:spPr>
          <a:xfrm>
            <a:off x="0" y="0"/>
            <a:ext cx="9144000" cy="1938992"/>
          </a:xfrm>
          <a:prstGeom prst="rect">
            <a:avLst/>
          </a:prstGeom>
          <a:noFill/>
        </p:spPr>
        <p:txBody>
          <a:bodyPr wrap="square" rtlCol="0">
            <a:spAutoFit/>
          </a:bodyPr>
          <a:lstStyle/>
          <a:p>
            <a:r>
              <a:rPr lang="ru-RU" sz="2400" dirty="0" smtClean="0"/>
              <a:t>Для </a:t>
            </a:r>
            <a:r>
              <a:rPr lang="ru-RU" sz="2400" dirty="0" err="1" smtClean="0"/>
              <a:t>многорегиональных</a:t>
            </a:r>
            <a:r>
              <a:rPr lang="ru-RU" sz="2400" dirty="0" smtClean="0"/>
              <a:t> систем правильнее говорить не о репликации, а о делении – </a:t>
            </a:r>
            <a:r>
              <a:rPr lang="ru-RU" sz="2400" b="1" i="1" dirty="0" err="1" smtClean="0">
                <a:solidFill>
                  <a:schemeClr val="bg2">
                    <a:lumMod val="50000"/>
                  </a:schemeClr>
                </a:solidFill>
              </a:rPr>
              <a:t>делении</a:t>
            </a:r>
            <a:r>
              <a:rPr lang="ru-RU" sz="2400" dirty="0" smtClean="0"/>
              <a:t> исходных регионов на несколько идентичных исходным. </a:t>
            </a:r>
            <a:r>
              <a:rPr lang="ru-RU" sz="2400" i="1" dirty="0" smtClean="0"/>
              <a:t>q</a:t>
            </a:r>
            <a:r>
              <a:rPr lang="ru-RU" sz="2400" dirty="0" smtClean="0"/>
              <a:t>-деление – система, в которой каждый исходный регион разделен на </a:t>
            </a:r>
            <a:r>
              <a:rPr lang="ru-RU" sz="2400" i="1" dirty="0" err="1" smtClean="0"/>
              <a:t>q</a:t>
            </a:r>
            <a:r>
              <a:rPr lang="ru-RU" sz="2400" dirty="0" smtClean="0"/>
              <a:t> регионов, одинаковых (технологическими коэффициентами) и идентичных исходным.</a:t>
            </a:r>
            <a:endParaRPr lang="ru-RU" sz="2400" dirty="0"/>
          </a:p>
        </p:txBody>
      </p:sp>
      <p:sp>
        <p:nvSpPr>
          <p:cNvPr id="4" name="TextBox 3"/>
          <p:cNvSpPr txBox="1"/>
          <p:nvPr/>
        </p:nvSpPr>
        <p:spPr>
          <a:xfrm>
            <a:off x="0" y="2038196"/>
            <a:ext cx="5580112" cy="3046988"/>
          </a:xfrm>
          <a:prstGeom prst="rect">
            <a:avLst/>
          </a:prstGeom>
          <a:noFill/>
        </p:spPr>
        <p:txBody>
          <a:bodyPr wrap="square" rtlCol="0">
            <a:spAutoFit/>
          </a:bodyPr>
          <a:lstStyle/>
          <a:p>
            <a:r>
              <a:rPr lang="ru-RU" sz="2400" dirty="0" smtClean="0"/>
              <a:t>При достаточно общих условиях равновесие (ядро) </a:t>
            </a:r>
            <a:r>
              <a:rPr lang="ru-RU" sz="2400" dirty="0" err="1" smtClean="0"/>
              <a:t>Эджворта</a:t>
            </a:r>
            <a:r>
              <a:rPr lang="ru-RU" sz="2400" dirty="0" smtClean="0"/>
              <a:t> </a:t>
            </a:r>
            <a:r>
              <a:rPr lang="ru-RU" sz="2400" b="1" i="1" dirty="0" smtClean="0">
                <a:solidFill>
                  <a:schemeClr val="bg2">
                    <a:lumMod val="50000"/>
                  </a:schemeClr>
                </a:solidFill>
              </a:rPr>
              <a:t>совпадает</a:t>
            </a:r>
            <a:r>
              <a:rPr lang="ru-RU" sz="2400" dirty="0" smtClean="0"/>
              <a:t> с совокупностью равновесий Вальраса. </a:t>
            </a:r>
            <a:r>
              <a:rPr lang="ru-RU" sz="2400" b="1" i="1" dirty="0" smtClean="0">
                <a:solidFill>
                  <a:schemeClr val="bg2">
                    <a:lumMod val="50000"/>
                  </a:schemeClr>
                </a:solidFill>
              </a:rPr>
              <a:t>Изоклинали</a:t>
            </a:r>
            <a:r>
              <a:rPr lang="ru-RU" sz="2400" dirty="0" smtClean="0"/>
              <a:t> коалиций в исходном пространстве могут быть весьма </a:t>
            </a:r>
            <a:r>
              <a:rPr lang="ru-RU" sz="2400" b="1" i="1" dirty="0" smtClean="0">
                <a:solidFill>
                  <a:schemeClr val="bg2">
                    <a:lumMod val="50000"/>
                  </a:schemeClr>
                </a:solidFill>
              </a:rPr>
              <a:t>замысловаты</a:t>
            </a:r>
            <a:r>
              <a:rPr lang="ru-RU" sz="2400" dirty="0" smtClean="0"/>
              <a:t>, в пределе они не блокируют только </a:t>
            </a:r>
            <a:r>
              <a:rPr lang="ru-RU" sz="2400" dirty="0" err="1" smtClean="0"/>
              <a:t>вальрасовские</a:t>
            </a:r>
            <a:r>
              <a:rPr lang="ru-RU" sz="2400" dirty="0" smtClean="0"/>
              <a:t> равновесия:</a:t>
            </a:r>
            <a:endParaRPr lang="ru-RU" sz="2400" dirty="0"/>
          </a:p>
        </p:txBody>
      </p:sp>
      <p:grpSp>
        <p:nvGrpSpPr>
          <p:cNvPr id="5" name="Group 64"/>
          <p:cNvGrpSpPr>
            <a:grpSpLocks/>
          </p:cNvGrpSpPr>
          <p:nvPr/>
        </p:nvGrpSpPr>
        <p:grpSpPr bwMode="auto">
          <a:xfrm>
            <a:off x="5652120" y="2060848"/>
            <a:ext cx="3199661" cy="2688136"/>
            <a:chOff x="3022" y="1752"/>
            <a:chExt cx="2761" cy="2298"/>
          </a:xfrm>
        </p:grpSpPr>
        <p:sp>
          <p:nvSpPr>
            <p:cNvPr id="6" name="Freeform 40"/>
            <p:cNvSpPr>
              <a:spLocks/>
            </p:cNvSpPr>
            <p:nvPr/>
          </p:nvSpPr>
          <p:spPr bwMode="auto">
            <a:xfrm>
              <a:off x="3111" y="1767"/>
              <a:ext cx="1305" cy="2104"/>
            </a:xfrm>
            <a:custGeom>
              <a:avLst/>
              <a:gdLst>
                <a:gd name="T0" fmla="*/ 771 w 771"/>
                <a:gd name="T1" fmla="*/ 0 h 1225"/>
                <a:gd name="T2" fmla="*/ 326 w 771"/>
                <a:gd name="T3" fmla="*/ 590 h 1225"/>
                <a:gd name="T4" fmla="*/ 0 w 771"/>
                <a:gd name="T5" fmla="*/ 1225 h 1225"/>
                <a:gd name="T6" fmla="*/ 0 60000 65536"/>
                <a:gd name="T7" fmla="*/ 0 60000 65536"/>
                <a:gd name="T8" fmla="*/ 0 60000 65536"/>
                <a:gd name="T9" fmla="*/ 0 w 771"/>
                <a:gd name="T10" fmla="*/ 0 h 1225"/>
                <a:gd name="T11" fmla="*/ 771 w 771"/>
                <a:gd name="T12" fmla="*/ 1225 h 1225"/>
              </a:gdLst>
              <a:ahLst/>
              <a:cxnLst>
                <a:cxn ang="T6">
                  <a:pos x="T0" y="T1"/>
                </a:cxn>
                <a:cxn ang="T7">
                  <a:pos x="T2" y="T3"/>
                </a:cxn>
                <a:cxn ang="T8">
                  <a:pos x="T4" y="T5"/>
                </a:cxn>
              </a:cxnLst>
              <a:rect l="T9" t="T10" r="T11" b="T12"/>
              <a:pathLst>
                <a:path w="771" h="1225">
                  <a:moveTo>
                    <a:pt x="771" y="0"/>
                  </a:moveTo>
                  <a:cubicBezTo>
                    <a:pt x="697" y="98"/>
                    <a:pt x="454" y="386"/>
                    <a:pt x="326" y="590"/>
                  </a:cubicBezTo>
                  <a:cubicBezTo>
                    <a:pt x="198" y="794"/>
                    <a:pt x="68" y="1093"/>
                    <a:pt x="0" y="1225"/>
                  </a:cubicBezTo>
                </a:path>
              </a:pathLst>
            </a:custGeom>
            <a:noFill/>
            <a:ln w="38100" cmpd="sng">
              <a:solidFill>
                <a:schemeClr val="tx1"/>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7" name="Freeform 41"/>
            <p:cNvSpPr>
              <a:spLocks/>
            </p:cNvSpPr>
            <p:nvPr/>
          </p:nvSpPr>
          <p:spPr bwMode="auto">
            <a:xfrm>
              <a:off x="4428" y="1767"/>
              <a:ext cx="1229" cy="2104"/>
            </a:xfrm>
            <a:custGeom>
              <a:avLst/>
              <a:gdLst>
                <a:gd name="T0" fmla="*/ 0 w 726"/>
                <a:gd name="T1" fmla="*/ 0 h 1225"/>
                <a:gd name="T2" fmla="*/ 458 w 726"/>
                <a:gd name="T3" fmla="*/ 570 h 1225"/>
                <a:gd name="T4" fmla="*/ 726 w 726"/>
                <a:gd name="T5" fmla="*/ 1225 h 1225"/>
                <a:gd name="T6" fmla="*/ 0 60000 65536"/>
                <a:gd name="T7" fmla="*/ 0 60000 65536"/>
                <a:gd name="T8" fmla="*/ 0 60000 65536"/>
                <a:gd name="T9" fmla="*/ 0 w 726"/>
                <a:gd name="T10" fmla="*/ 0 h 1225"/>
                <a:gd name="T11" fmla="*/ 726 w 726"/>
                <a:gd name="T12" fmla="*/ 1225 h 1225"/>
              </a:gdLst>
              <a:ahLst/>
              <a:cxnLst>
                <a:cxn ang="T6">
                  <a:pos x="T0" y="T1"/>
                </a:cxn>
                <a:cxn ang="T7">
                  <a:pos x="T2" y="T3"/>
                </a:cxn>
                <a:cxn ang="T8">
                  <a:pos x="T4" y="T5"/>
                </a:cxn>
              </a:cxnLst>
              <a:rect l="T9" t="T10" r="T11" b="T12"/>
              <a:pathLst>
                <a:path w="726" h="1225">
                  <a:moveTo>
                    <a:pt x="0" y="0"/>
                  </a:moveTo>
                  <a:cubicBezTo>
                    <a:pt x="76" y="95"/>
                    <a:pt x="337" y="366"/>
                    <a:pt x="458" y="570"/>
                  </a:cubicBezTo>
                  <a:cubicBezTo>
                    <a:pt x="579" y="774"/>
                    <a:pt x="670" y="1089"/>
                    <a:pt x="726" y="1225"/>
                  </a:cubicBezTo>
                </a:path>
              </a:pathLst>
            </a:custGeom>
            <a:noFill/>
            <a:ln w="38100" cmpd="sng">
              <a:solidFill>
                <a:schemeClr val="tx1"/>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8" name="Freeform 42"/>
            <p:cNvSpPr>
              <a:spLocks/>
            </p:cNvSpPr>
            <p:nvPr/>
          </p:nvSpPr>
          <p:spPr bwMode="auto">
            <a:xfrm>
              <a:off x="3109" y="3871"/>
              <a:ext cx="2534" cy="179"/>
            </a:xfrm>
            <a:custGeom>
              <a:avLst/>
              <a:gdLst>
                <a:gd name="T0" fmla="*/ 0 w 1497"/>
                <a:gd name="T1" fmla="*/ 0 h 104"/>
                <a:gd name="T2" fmla="*/ 701 w 1497"/>
                <a:gd name="T3" fmla="*/ 104 h 104"/>
                <a:gd name="T4" fmla="*/ 1497 w 1497"/>
                <a:gd name="T5" fmla="*/ 1 h 104"/>
                <a:gd name="T6" fmla="*/ 0 60000 65536"/>
                <a:gd name="T7" fmla="*/ 0 60000 65536"/>
                <a:gd name="T8" fmla="*/ 0 60000 65536"/>
                <a:gd name="T9" fmla="*/ 0 w 1497"/>
                <a:gd name="T10" fmla="*/ 0 h 104"/>
                <a:gd name="T11" fmla="*/ 1497 w 1497"/>
                <a:gd name="T12" fmla="*/ 104 h 104"/>
              </a:gdLst>
              <a:ahLst/>
              <a:cxnLst>
                <a:cxn ang="T6">
                  <a:pos x="T0" y="T1"/>
                </a:cxn>
                <a:cxn ang="T7">
                  <a:pos x="T2" y="T3"/>
                </a:cxn>
                <a:cxn ang="T8">
                  <a:pos x="T4" y="T5"/>
                </a:cxn>
              </a:cxnLst>
              <a:rect l="T9" t="T10" r="T11" b="T12"/>
              <a:pathLst>
                <a:path w="1497" h="104">
                  <a:moveTo>
                    <a:pt x="0" y="0"/>
                  </a:moveTo>
                  <a:cubicBezTo>
                    <a:pt x="117" y="17"/>
                    <a:pt x="452" y="104"/>
                    <a:pt x="701" y="104"/>
                  </a:cubicBezTo>
                  <a:cubicBezTo>
                    <a:pt x="950" y="104"/>
                    <a:pt x="1331" y="22"/>
                    <a:pt x="1497" y="1"/>
                  </a:cubicBezTo>
                </a:path>
              </a:pathLst>
            </a:custGeom>
            <a:noFill/>
            <a:ln w="38100" cmpd="sng">
              <a:solidFill>
                <a:schemeClr val="tx1"/>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9" name="Oval 43"/>
            <p:cNvSpPr>
              <a:spLocks noChangeArrowheads="1"/>
            </p:cNvSpPr>
            <p:nvPr/>
          </p:nvSpPr>
          <p:spPr bwMode="auto">
            <a:xfrm>
              <a:off x="4516" y="1787"/>
              <a:ext cx="184" cy="182"/>
            </a:xfrm>
            <a:prstGeom prst="ellipse">
              <a:avLst/>
            </a:prstGeom>
            <a:noFill/>
            <a:ln w="9525">
              <a:solidFill>
                <a:schemeClr val="tx1"/>
              </a:solidFill>
              <a:round/>
              <a:headEnd/>
              <a:tailEnd/>
            </a:ln>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0" name="Oval 44"/>
            <p:cNvSpPr>
              <a:spLocks noChangeArrowheads="1"/>
            </p:cNvSpPr>
            <p:nvPr/>
          </p:nvSpPr>
          <p:spPr bwMode="auto">
            <a:xfrm>
              <a:off x="3022" y="3556"/>
              <a:ext cx="172" cy="181"/>
            </a:xfrm>
            <a:prstGeom prst="ellipse">
              <a:avLst/>
            </a:prstGeom>
            <a:noFill/>
            <a:ln w="9525">
              <a:solidFill>
                <a:schemeClr val="tx1"/>
              </a:solidFill>
              <a:round/>
              <a:headEnd/>
              <a:tailEnd/>
            </a:ln>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1" name="Oval 45"/>
            <p:cNvSpPr>
              <a:spLocks noChangeArrowheads="1"/>
            </p:cNvSpPr>
            <p:nvPr/>
          </p:nvSpPr>
          <p:spPr bwMode="auto">
            <a:xfrm>
              <a:off x="5562" y="3465"/>
              <a:ext cx="182" cy="186"/>
            </a:xfrm>
            <a:prstGeom prst="ellipse">
              <a:avLst/>
            </a:prstGeom>
            <a:noFill/>
            <a:ln w="9525">
              <a:solidFill>
                <a:schemeClr val="tx1"/>
              </a:solidFill>
              <a:round/>
              <a:headEnd/>
              <a:tailEnd/>
            </a:ln>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2" name="Text Box 46"/>
            <p:cNvSpPr txBox="1">
              <a:spLocks noChangeArrowheads="1"/>
            </p:cNvSpPr>
            <p:nvPr/>
          </p:nvSpPr>
          <p:spPr bwMode="auto">
            <a:xfrm>
              <a:off x="3022" y="3521"/>
              <a:ext cx="181" cy="232"/>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a:t>3</a:t>
              </a:r>
            </a:p>
          </p:txBody>
        </p:sp>
        <p:sp>
          <p:nvSpPr>
            <p:cNvPr id="13" name="Text Box 47"/>
            <p:cNvSpPr txBox="1">
              <a:spLocks noChangeArrowheads="1"/>
            </p:cNvSpPr>
            <p:nvPr/>
          </p:nvSpPr>
          <p:spPr bwMode="auto">
            <a:xfrm>
              <a:off x="4509" y="1752"/>
              <a:ext cx="218" cy="230"/>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a:t>1</a:t>
              </a:r>
            </a:p>
          </p:txBody>
        </p:sp>
        <p:sp>
          <p:nvSpPr>
            <p:cNvPr id="14" name="Text Box 48"/>
            <p:cNvSpPr txBox="1">
              <a:spLocks noChangeArrowheads="1"/>
            </p:cNvSpPr>
            <p:nvPr/>
          </p:nvSpPr>
          <p:spPr bwMode="auto">
            <a:xfrm>
              <a:off x="5557" y="3430"/>
              <a:ext cx="226" cy="231"/>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spcBef>
                  <a:spcPct val="50000"/>
                </a:spcBef>
              </a:pPr>
              <a:r>
                <a:rPr lang="ru-RU"/>
                <a:t>2</a:t>
              </a:r>
            </a:p>
          </p:txBody>
        </p:sp>
        <p:sp>
          <p:nvSpPr>
            <p:cNvPr id="15" name="Oval 49"/>
            <p:cNvSpPr>
              <a:spLocks noChangeArrowheads="1"/>
            </p:cNvSpPr>
            <p:nvPr/>
          </p:nvSpPr>
          <p:spPr bwMode="auto">
            <a:xfrm>
              <a:off x="4482" y="2968"/>
              <a:ext cx="76" cy="77"/>
            </a:xfrm>
            <a:prstGeom prst="ellipse">
              <a:avLst/>
            </a:prstGeom>
            <a:solidFill>
              <a:srgbClr val="CC0000"/>
            </a:solidFill>
            <a:ln w="9525">
              <a:solidFill>
                <a:schemeClr val="tx1"/>
              </a:solidFill>
              <a:round/>
              <a:headEnd/>
              <a:tailEnd/>
            </a:ln>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6" name="Oval 50"/>
            <p:cNvSpPr>
              <a:spLocks noChangeArrowheads="1"/>
            </p:cNvSpPr>
            <p:nvPr/>
          </p:nvSpPr>
          <p:spPr bwMode="auto">
            <a:xfrm>
              <a:off x="4482" y="3358"/>
              <a:ext cx="76" cy="77"/>
            </a:xfrm>
            <a:prstGeom prst="ellipse">
              <a:avLst/>
            </a:prstGeom>
            <a:solidFill>
              <a:srgbClr val="CC0000"/>
            </a:solidFill>
            <a:ln w="9525">
              <a:solidFill>
                <a:schemeClr val="tx1"/>
              </a:solidFill>
              <a:round/>
              <a:headEnd/>
              <a:tailEnd/>
            </a:ln>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7" name="Oval 51"/>
            <p:cNvSpPr>
              <a:spLocks noChangeArrowheads="1"/>
            </p:cNvSpPr>
            <p:nvPr/>
          </p:nvSpPr>
          <p:spPr bwMode="auto">
            <a:xfrm>
              <a:off x="4712" y="3435"/>
              <a:ext cx="76" cy="77"/>
            </a:xfrm>
            <a:prstGeom prst="ellipse">
              <a:avLst/>
            </a:prstGeom>
            <a:solidFill>
              <a:srgbClr val="CC0000"/>
            </a:solidFill>
            <a:ln w="9525">
              <a:solidFill>
                <a:schemeClr val="tx1"/>
              </a:solidFill>
              <a:round/>
              <a:headEnd/>
              <a:tailEnd/>
            </a:ln>
          </p:spPr>
          <p:txBody>
            <a:bodyPr wrap="none" anchor="ct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8" name="Freeform 58"/>
            <p:cNvSpPr>
              <a:spLocks/>
            </p:cNvSpPr>
            <p:nvPr/>
          </p:nvSpPr>
          <p:spPr bwMode="auto">
            <a:xfrm>
              <a:off x="3742" y="2614"/>
              <a:ext cx="1406" cy="372"/>
            </a:xfrm>
            <a:custGeom>
              <a:avLst/>
              <a:gdLst>
                <a:gd name="T0" fmla="*/ 0 w 1406"/>
                <a:gd name="T1" fmla="*/ 0 h 372"/>
                <a:gd name="T2" fmla="*/ 616 w 1406"/>
                <a:gd name="T3" fmla="*/ 372 h 372"/>
                <a:gd name="T4" fmla="*/ 1406 w 1406"/>
                <a:gd name="T5" fmla="*/ 0 h 372"/>
                <a:gd name="T6" fmla="*/ 0 60000 65536"/>
                <a:gd name="T7" fmla="*/ 0 60000 65536"/>
                <a:gd name="T8" fmla="*/ 0 60000 65536"/>
                <a:gd name="T9" fmla="*/ 0 w 1406"/>
                <a:gd name="T10" fmla="*/ 0 h 372"/>
                <a:gd name="T11" fmla="*/ 1406 w 1406"/>
                <a:gd name="T12" fmla="*/ 372 h 372"/>
              </a:gdLst>
              <a:ahLst/>
              <a:cxnLst>
                <a:cxn ang="T6">
                  <a:pos x="T0" y="T1"/>
                </a:cxn>
                <a:cxn ang="T7">
                  <a:pos x="T2" y="T3"/>
                </a:cxn>
                <a:cxn ang="T8">
                  <a:pos x="T4" y="T5"/>
                </a:cxn>
              </a:cxnLst>
              <a:rect l="T9" t="T10" r="T11" b="T12"/>
              <a:pathLst>
                <a:path w="1406" h="372">
                  <a:moveTo>
                    <a:pt x="0" y="0"/>
                  </a:moveTo>
                  <a:cubicBezTo>
                    <a:pt x="103" y="62"/>
                    <a:pt x="382" y="372"/>
                    <a:pt x="616" y="372"/>
                  </a:cubicBezTo>
                  <a:cubicBezTo>
                    <a:pt x="850" y="372"/>
                    <a:pt x="1242" y="77"/>
                    <a:pt x="1406" y="0"/>
                  </a:cubicBezTo>
                </a:path>
              </a:pathLst>
            </a:custGeom>
            <a:noFill/>
            <a:ln w="9525">
              <a:solidFill>
                <a:srgbClr val="CC0000"/>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19" name="Freeform 59"/>
            <p:cNvSpPr>
              <a:spLocks/>
            </p:cNvSpPr>
            <p:nvPr/>
          </p:nvSpPr>
          <p:spPr bwMode="auto">
            <a:xfrm>
              <a:off x="3834" y="2141"/>
              <a:ext cx="725" cy="1879"/>
            </a:xfrm>
            <a:custGeom>
              <a:avLst/>
              <a:gdLst>
                <a:gd name="T0" fmla="*/ 284 w 725"/>
                <a:gd name="T1" fmla="*/ 0 h 1879"/>
                <a:gd name="T2" fmla="*/ 678 w 725"/>
                <a:gd name="T3" fmla="*/ 1142 h 1879"/>
                <a:gd name="T4" fmla="*/ 0 w 725"/>
                <a:gd name="T5" fmla="*/ 1879 h 1879"/>
                <a:gd name="T6" fmla="*/ 0 60000 65536"/>
                <a:gd name="T7" fmla="*/ 0 60000 65536"/>
                <a:gd name="T8" fmla="*/ 0 60000 65536"/>
                <a:gd name="T9" fmla="*/ 0 w 725"/>
                <a:gd name="T10" fmla="*/ 0 h 1879"/>
                <a:gd name="T11" fmla="*/ 725 w 725"/>
                <a:gd name="T12" fmla="*/ 1879 h 1879"/>
              </a:gdLst>
              <a:ahLst/>
              <a:cxnLst>
                <a:cxn ang="T6">
                  <a:pos x="T0" y="T1"/>
                </a:cxn>
                <a:cxn ang="T7">
                  <a:pos x="T2" y="T3"/>
                </a:cxn>
                <a:cxn ang="T8">
                  <a:pos x="T4" y="T5"/>
                </a:cxn>
              </a:cxnLst>
              <a:rect l="T9" t="T10" r="T11" b="T12"/>
              <a:pathLst>
                <a:path w="725" h="1879">
                  <a:moveTo>
                    <a:pt x="284" y="0"/>
                  </a:moveTo>
                  <a:cubicBezTo>
                    <a:pt x="351" y="190"/>
                    <a:pt x="725" y="829"/>
                    <a:pt x="678" y="1142"/>
                  </a:cubicBezTo>
                  <a:cubicBezTo>
                    <a:pt x="631" y="1455"/>
                    <a:pt x="141" y="1725"/>
                    <a:pt x="0" y="1879"/>
                  </a:cubicBezTo>
                </a:path>
              </a:pathLst>
            </a:custGeom>
            <a:noFill/>
            <a:ln w="9525">
              <a:solidFill>
                <a:srgbClr val="CC0000"/>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Freeform 60"/>
            <p:cNvSpPr>
              <a:spLocks/>
            </p:cNvSpPr>
            <p:nvPr/>
          </p:nvSpPr>
          <p:spPr bwMode="auto">
            <a:xfrm>
              <a:off x="3424" y="3203"/>
              <a:ext cx="2041" cy="726"/>
            </a:xfrm>
            <a:custGeom>
              <a:avLst/>
              <a:gdLst>
                <a:gd name="T0" fmla="*/ 0 w 2041"/>
                <a:gd name="T1" fmla="*/ 0 h 726"/>
                <a:gd name="T2" fmla="*/ 1203 w 2041"/>
                <a:gd name="T3" fmla="*/ 263 h 726"/>
                <a:gd name="T4" fmla="*/ 2041 w 2041"/>
                <a:gd name="T5" fmla="*/ 726 h 726"/>
                <a:gd name="T6" fmla="*/ 0 60000 65536"/>
                <a:gd name="T7" fmla="*/ 0 60000 65536"/>
                <a:gd name="T8" fmla="*/ 0 60000 65536"/>
                <a:gd name="T9" fmla="*/ 0 w 2041"/>
                <a:gd name="T10" fmla="*/ 0 h 726"/>
                <a:gd name="T11" fmla="*/ 2041 w 2041"/>
                <a:gd name="T12" fmla="*/ 726 h 726"/>
              </a:gdLst>
              <a:ahLst/>
              <a:cxnLst>
                <a:cxn ang="T6">
                  <a:pos x="T0" y="T1"/>
                </a:cxn>
                <a:cxn ang="T7">
                  <a:pos x="T2" y="T3"/>
                </a:cxn>
                <a:cxn ang="T8">
                  <a:pos x="T4" y="T5"/>
                </a:cxn>
              </a:cxnLst>
              <a:rect l="T9" t="T10" r="T11" b="T12"/>
              <a:pathLst>
                <a:path w="2041" h="726">
                  <a:moveTo>
                    <a:pt x="0" y="0"/>
                  </a:moveTo>
                  <a:cubicBezTo>
                    <a:pt x="200" y="44"/>
                    <a:pt x="863" y="142"/>
                    <a:pt x="1203" y="263"/>
                  </a:cubicBezTo>
                  <a:cubicBezTo>
                    <a:pt x="1543" y="384"/>
                    <a:pt x="1867" y="630"/>
                    <a:pt x="2041" y="726"/>
                  </a:cubicBezTo>
                </a:path>
              </a:pathLst>
            </a:custGeom>
            <a:noFill/>
            <a:ln w="9525">
              <a:solidFill>
                <a:srgbClr val="CC0000"/>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Freeform 61"/>
            <p:cNvSpPr>
              <a:spLocks/>
            </p:cNvSpPr>
            <p:nvPr/>
          </p:nvSpPr>
          <p:spPr bwMode="auto">
            <a:xfrm>
              <a:off x="4433" y="2189"/>
              <a:ext cx="1032" cy="1328"/>
            </a:xfrm>
            <a:custGeom>
              <a:avLst/>
              <a:gdLst>
                <a:gd name="T0" fmla="*/ 357 w 1032"/>
                <a:gd name="T1" fmla="*/ 0 h 1328"/>
                <a:gd name="T2" fmla="*/ 156 w 1032"/>
                <a:gd name="T3" fmla="*/ 624 h 1328"/>
                <a:gd name="T4" fmla="*/ 146 w 1032"/>
                <a:gd name="T5" fmla="*/ 1248 h 1328"/>
                <a:gd name="T6" fmla="*/ 1032 w 1032"/>
                <a:gd name="T7" fmla="*/ 1105 h 1328"/>
                <a:gd name="T8" fmla="*/ 0 60000 65536"/>
                <a:gd name="T9" fmla="*/ 0 60000 65536"/>
                <a:gd name="T10" fmla="*/ 0 60000 65536"/>
                <a:gd name="T11" fmla="*/ 0 60000 65536"/>
                <a:gd name="T12" fmla="*/ 0 w 1032"/>
                <a:gd name="T13" fmla="*/ 0 h 1328"/>
                <a:gd name="T14" fmla="*/ 1032 w 1032"/>
                <a:gd name="T15" fmla="*/ 1328 h 1328"/>
              </a:gdLst>
              <a:ahLst/>
              <a:cxnLst>
                <a:cxn ang="T8">
                  <a:pos x="T0" y="T1"/>
                </a:cxn>
                <a:cxn ang="T9">
                  <a:pos x="T2" y="T3"/>
                </a:cxn>
                <a:cxn ang="T10">
                  <a:pos x="T4" y="T5"/>
                </a:cxn>
                <a:cxn ang="T11">
                  <a:pos x="T6" y="T7"/>
                </a:cxn>
              </a:cxnLst>
              <a:rect l="T12" t="T13" r="T14" b="T15"/>
              <a:pathLst>
                <a:path w="1032" h="1328">
                  <a:moveTo>
                    <a:pt x="357" y="0"/>
                  </a:moveTo>
                  <a:cubicBezTo>
                    <a:pt x="323" y="106"/>
                    <a:pt x="191" y="416"/>
                    <a:pt x="156" y="624"/>
                  </a:cubicBezTo>
                  <a:cubicBezTo>
                    <a:pt x="121" y="832"/>
                    <a:pt x="0" y="1168"/>
                    <a:pt x="146" y="1248"/>
                  </a:cubicBezTo>
                  <a:cubicBezTo>
                    <a:pt x="292" y="1328"/>
                    <a:pt x="848" y="1135"/>
                    <a:pt x="1032" y="1105"/>
                  </a:cubicBezTo>
                </a:path>
              </a:pathLst>
            </a:custGeom>
            <a:noFill/>
            <a:ln w="9525">
              <a:solidFill>
                <a:srgbClr val="CC0000"/>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Freeform 62"/>
            <p:cNvSpPr>
              <a:spLocks/>
            </p:cNvSpPr>
            <p:nvPr/>
          </p:nvSpPr>
          <p:spPr bwMode="auto">
            <a:xfrm>
              <a:off x="4719" y="3068"/>
              <a:ext cx="656" cy="953"/>
            </a:xfrm>
            <a:custGeom>
              <a:avLst/>
              <a:gdLst>
                <a:gd name="T0" fmla="*/ 111 w 656"/>
                <a:gd name="T1" fmla="*/ 953 h 953"/>
                <a:gd name="T2" fmla="*/ 91 w 656"/>
                <a:gd name="T3" fmla="*/ 359 h 953"/>
                <a:gd name="T4" fmla="*/ 656 w 656"/>
                <a:gd name="T5" fmla="*/ 0 h 953"/>
                <a:gd name="T6" fmla="*/ 0 60000 65536"/>
                <a:gd name="T7" fmla="*/ 0 60000 65536"/>
                <a:gd name="T8" fmla="*/ 0 60000 65536"/>
                <a:gd name="T9" fmla="*/ 0 w 656"/>
                <a:gd name="T10" fmla="*/ 0 h 953"/>
                <a:gd name="T11" fmla="*/ 656 w 656"/>
                <a:gd name="T12" fmla="*/ 953 h 953"/>
              </a:gdLst>
              <a:ahLst/>
              <a:cxnLst>
                <a:cxn ang="T6">
                  <a:pos x="T0" y="T1"/>
                </a:cxn>
                <a:cxn ang="T7">
                  <a:pos x="T2" y="T3"/>
                </a:cxn>
                <a:cxn ang="T8">
                  <a:pos x="T4" y="T5"/>
                </a:cxn>
              </a:cxnLst>
              <a:rect l="T9" t="T10" r="T11" b="T12"/>
              <a:pathLst>
                <a:path w="656" h="953">
                  <a:moveTo>
                    <a:pt x="111" y="953"/>
                  </a:moveTo>
                  <a:cubicBezTo>
                    <a:pt x="108" y="854"/>
                    <a:pt x="0" y="518"/>
                    <a:pt x="91" y="359"/>
                  </a:cubicBezTo>
                  <a:cubicBezTo>
                    <a:pt x="182" y="200"/>
                    <a:pt x="538" y="75"/>
                    <a:pt x="656" y="0"/>
                  </a:cubicBezTo>
                </a:path>
              </a:pathLst>
            </a:custGeom>
            <a:noFill/>
            <a:ln w="9525">
              <a:solidFill>
                <a:srgbClr val="CC0000"/>
              </a:solidFill>
              <a:round/>
              <a:headEnd type="none" w="med" len="med"/>
              <a:tailEnd type="none" w="med" len="me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grpSp>
      <p:sp>
        <p:nvSpPr>
          <p:cNvPr id="23" name="TextBox 22"/>
          <p:cNvSpPr txBox="1"/>
          <p:nvPr/>
        </p:nvSpPr>
        <p:spPr>
          <a:xfrm>
            <a:off x="0" y="5171708"/>
            <a:ext cx="9144000" cy="1569660"/>
          </a:xfrm>
          <a:prstGeom prst="rect">
            <a:avLst/>
          </a:prstGeom>
          <a:noFill/>
        </p:spPr>
        <p:txBody>
          <a:bodyPr wrap="square" rtlCol="0">
            <a:spAutoFit/>
          </a:bodyPr>
          <a:lstStyle/>
          <a:p>
            <a:r>
              <a:rPr lang="ru-RU" sz="2400" dirty="0" smtClean="0"/>
              <a:t>Если в исходной системе иллюстративного примера 6 коалиций, то в 2-делении их уже 62, а в 5-делении – 32766. И для построения ядра такой системы современный ПК работает непрерывно </a:t>
            </a:r>
            <a:r>
              <a:rPr lang="ru-RU" sz="2400" b="1" i="1" dirty="0" smtClean="0">
                <a:solidFill>
                  <a:schemeClr val="bg2">
                    <a:lumMod val="50000"/>
                  </a:schemeClr>
                </a:solidFill>
              </a:rPr>
              <a:t>почти сутки </a:t>
            </a:r>
            <a:r>
              <a:rPr lang="ru-RU" sz="2400" dirty="0" smtClean="0"/>
              <a:t>(это при 5-ти отраслях и 3-х регионах в базисной системе).</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35</a:t>
            </a:fld>
            <a:endParaRPr lang="ru-RU"/>
          </a:p>
        </p:txBody>
      </p:sp>
      <p:pic>
        <p:nvPicPr>
          <p:cNvPr id="4" name="MP4_4.avi">
            <a:hlinkClick r:id="" action="ppaction://media"/>
          </p:cNvPr>
          <p:cNvPicPr>
            <a:picLocks noRot="1" noChangeAspect="1"/>
          </p:cNvPicPr>
          <p:nvPr>
            <a:videoFile r:link="rId1"/>
          </p:nvPr>
        </p:nvPicPr>
        <p:blipFill>
          <a:blip r:embed="rId3" cstate="print"/>
          <a:stretch>
            <a:fillRect/>
          </a:stretch>
        </p:blipFill>
        <p:spPr>
          <a:xfrm>
            <a:off x="-40681" y="836712"/>
            <a:ext cx="9223775" cy="518457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36</a:t>
            </a:fld>
            <a:endParaRPr lang="ru-RU"/>
          </a:p>
        </p:txBody>
      </p:sp>
      <p:sp>
        <p:nvSpPr>
          <p:cNvPr id="3" name="TextBox 2"/>
          <p:cNvSpPr txBox="1"/>
          <p:nvPr/>
        </p:nvSpPr>
        <p:spPr>
          <a:xfrm>
            <a:off x="0" y="131148"/>
            <a:ext cx="9144000" cy="1569660"/>
          </a:xfrm>
          <a:prstGeom prst="rect">
            <a:avLst/>
          </a:prstGeom>
          <a:noFill/>
        </p:spPr>
        <p:txBody>
          <a:bodyPr wrap="square" rtlCol="0">
            <a:spAutoFit/>
          </a:bodyPr>
          <a:lstStyle/>
          <a:p>
            <a:r>
              <a:rPr lang="ru-RU" sz="2400" b="1" i="1" dirty="0" smtClean="0">
                <a:solidFill>
                  <a:schemeClr val="bg2">
                    <a:lumMod val="50000"/>
                  </a:schemeClr>
                </a:solidFill>
              </a:rPr>
              <a:t>Нечеткие коалиции</a:t>
            </a:r>
            <a:r>
              <a:rPr lang="ru-RU" sz="2400" i="1" dirty="0" smtClean="0"/>
              <a:t>. </a:t>
            </a:r>
            <a:r>
              <a:rPr lang="ru-RU" sz="2400" dirty="0" smtClean="0"/>
              <a:t>В иллюстративном примере каждая коалиция представляется 3-компонентным вектором (в общем случае – m-компонентным). Коалиция 1 – (1,0,0), коалиция 1-2 – (1,1,0) и т.д. Это четкие коалиции, в них регионы либо входят, либо не входят.</a:t>
            </a:r>
            <a:endParaRPr lang="ru-RU" sz="2400" dirty="0"/>
          </a:p>
        </p:txBody>
      </p:sp>
      <p:sp>
        <p:nvSpPr>
          <p:cNvPr id="4" name="TextBox 3"/>
          <p:cNvSpPr txBox="1"/>
          <p:nvPr/>
        </p:nvSpPr>
        <p:spPr>
          <a:xfrm>
            <a:off x="0" y="1956896"/>
            <a:ext cx="9144000" cy="3416320"/>
          </a:xfrm>
          <a:prstGeom prst="rect">
            <a:avLst/>
          </a:prstGeom>
          <a:noFill/>
        </p:spPr>
        <p:txBody>
          <a:bodyPr wrap="square" rtlCol="0">
            <a:spAutoFit/>
          </a:bodyPr>
          <a:lstStyle/>
          <a:p>
            <a:r>
              <a:rPr lang="ru-RU" sz="2400" dirty="0" smtClean="0"/>
              <a:t>Нечеткая коалиция представляется вектором </a:t>
            </a:r>
            <a:r>
              <a:rPr lang="ru-RU" sz="2400" i="1" dirty="0" smtClean="0"/>
              <a:t>(γ</a:t>
            </a:r>
            <a:r>
              <a:rPr lang="ru-RU" sz="2400" b="1" i="1" baseline="-25000" dirty="0" smtClean="0"/>
              <a:t>1</a:t>
            </a:r>
            <a:r>
              <a:rPr lang="ru-RU" sz="2400" i="1" dirty="0" smtClean="0"/>
              <a:t>,γ</a:t>
            </a:r>
            <a:r>
              <a:rPr lang="ru-RU" sz="2400" b="1" i="1" baseline="-25000" dirty="0" smtClean="0"/>
              <a:t>2</a:t>
            </a:r>
            <a:r>
              <a:rPr lang="ru-RU" sz="2400" i="1" dirty="0" smtClean="0"/>
              <a:t>,γ</a:t>
            </a:r>
            <a:r>
              <a:rPr lang="ru-RU" sz="2400" b="1" i="1" baseline="-25000" dirty="0" smtClean="0"/>
              <a:t>3</a:t>
            </a:r>
            <a:r>
              <a:rPr lang="ru-RU" sz="2400" i="1" dirty="0" smtClean="0"/>
              <a:t>)</a:t>
            </a:r>
            <a:r>
              <a:rPr lang="ru-RU" sz="2400" dirty="0" smtClean="0"/>
              <a:t>, где </a:t>
            </a:r>
            <a:r>
              <a:rPr lang="ru-RU" sz="2400" i="1" dirty="0" err="1" smtClean="0"/>
              <a:t>γ</a:t>
            </a:r>
            <a:r>
              <a:rPr lang="ru-RU" sz="2400" b="1" i="1" baseline="-25000" dirty="0" err="1" smtClean="0"/>
              <a:t>r</a:t>
            </a:r>
            <a:r>
              <a:rPr lang="ru-RU" sz="2400" dirty="0" err="1" smtClean="0"/>
              <a:t> </a:t>
            </a:r>
            <a:r>
              <a:rPr lang="ru-RU" sz="2400" dirty="0" smtClean="0"/>
              <a:t>– доля, в которой </a:t>
            </a:r>
            <a:r>
              <a:rPr lang="ru-RU" sz="2400" i="1" dirty="0" err="1" smtClean="0"/>
              <a:t>r-</a:t>
            </a:r>
            <a:r>
              <a:rPr lang="ru-RU" sz="2400" dirty="0" err="1" smtClean="0"/>
              <a:t>й</a:t>
            </a:r>
            <a:r>
              <a:rPr lang="ru-RU" sz="2400" dirty="0" smtClean="0"/>
              <a:t> регион входит в коалицию. Крайние точки и форма самой поверхности </a:t>
            </a:r>
            <a:r>
              <a:rPr lang="ru-RU" sz="2400" dirty="0" err="1" smtClean="0"/>
              <a:t>парето-границы</a:t>
            </a:r>
            <a:r>
              <a:rPr lang="ru-RU" sz="2400" dirty="0" smtClean="0"/>
              <a:t> нечетких коалиций могут сильно варьировать, оставляя самые </a:t>
            </a:r>
            <a:r>
              <a:rPr lang="ru-RU" sz="2400" b="1" i="1" dirty="0" smtClean="0">
                <a:solidFill>
                  <a:schemeClr val="bg2">
                    <a:lumMod val="50000"/>
                  </a:schemeClr>
                </a:solidFill>
              </a:rPr>
              <a:t>замысловатые изоклинали </a:t>
            </a:r>
            <a:r>
              <a:rPr lang="ru-RU" sz="2400" dirty="0" smtClean="0"/>
              <a:t>на </a:t>
            </a:r>
            <a:r>
              <a:rPr lang="ru-RU" sz="2400" dirty="0" err="1" smtClean="0"/>
              <a:t>парето-границе</a:t>
            </a:r>
            <a:r>
              <a:rPr lang="ru-RU" sz="2400" dirty="0" smtClean="0"/>
              <a:t> полной системы. Ядро, которое «вырезается» из </a:t>
            </a:r>
            <a:r>
              <a:rPr lang="ru-RU" sz="2400" dirty="0" err="1" smtClean="0"/>
              <a:t>парето-границы</a:t>
            </a:r>
            <a:r>
              <a:rPr lang="ru-RU" sz="2400" dirty="0" smtClean="0"/>
              <a:t> системы нечеткими коалициями, называется нечетким. Как правило, оно опять же </a:t>
            </a:r>
            <a:r>
              <a:rPr lang="ru-RU" sz="2400" b="1" i="1" dirty="0" smtClean="0">
                <a:solidFill>
                  <a:schemeClr val="bg2">
                    <a:lumMod val="50000"/>
                  </a:schemeClr>
                </a:solidFill>
              </a:rPr>
              <a:t>совпадает</a:t>
            </a:r>
            <a:r>
              <a:rPr lang="ru-RU" sz="2400" dirty="0" smtClean="0"/>
              <a:t> с множеством </a:t>
            </a:r>
            <a:r>
              <a:rPr lang="ru-RU" sz="2400" dirty="0" err="1" smtClean="0"/>
              <a:t>вальрасовских</a:t>
            </a:r>
            <a:r>
              <a:rPr lang="ru-RU" sz="2400" dirty="0" smtClean="0"/>
              <a:t> равновесий (такое же, как на рисунке предыдущего слайда).</a:t>
            </a:r>
            <a:endParaRPr lang="ru-RU" sz="2400" dirty="0"/>
          </a:p>
        </p:txBody>
      </p:sp>
      <p:sp>
        <p:nvSpPr>
          <p:cNvPr id="5" name="TextBox 4"/>
          <p:cNvSpPr txBox="1"/>
          <p:nvPr/>
        </p:nvSpPr>
        <p:spPr>
          <a:xfrm>
            <a:off x="0" y="5469031"/>
            <a:ext cx="9144000" cy="1200329"/>
          </a:xfrm>
          <a:prstGeom prst="rect">
            <a:avLst/>
          </a:prstGeom>
          <a:noFill/>
        </p:spPr>
        <p:txBody>
          <a:bodyPr wrap="square" rtlCol="0">
            <a:spAutoFit/>
          </a:bodyPr>
          <a:lstStyle/>
          <a:p>
            <a:r>
              <a:rPr lang="ru-RU" sz="2400" dirty="0" smtClean="0"/>
              <a:t>Нечеткое ядро и ядро </a:t>
            </a:r>
            <a:r>
              <a:rPr lang="ru-RU" sz="2400" dirty="0" err="1" smtClean="0"/>
              <a:t>Эджворта</a:t>
            </a:r>
            <a:r>
              <a:rPr lang="ru-RU" sz="2400" dirty="0" smtClean="0"/>
              <a:t>, несмотря на внешнюю несхожесть, во многом эквивалентны (для конкретных систем они, как отмечено выше, совпадают с </a:t>
            </a:r>
            <a:r>
              <a:rPr lang="ru-RU" sz="2400" dirty="0" err="1" smtClean="0"/>
              <a:t>вальрасовским</a:t>
            </a:r>
            <a:r>
              <a:rPr lang="ru-RU" sz="2400" dirty="0" smtClean="0"/>
              <a:t> множеством).</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37</a:t>
            </a:fld>
            <a:endParaRPr lang="ru-RU"/>
          </a:p>
        </p:txBody>
      </p:sp>
      <p:pic>
        <p:nvPicPr>
          <p:cNvPr id="4" name="MP4_5_.avi">
            <a:hlinkClick r:id="" action="ppaction://media"/>
          </p:cNvPr>
          <p:cNvPicPr>
            <a:picLocks noRot="1" noChangeAspect="1"/>
          </p:cNvPicPr>
          <p:nvPr>
            <a:videoFile r:link="rId1"/>
          </p:nvPr>
        </p:nvPicPr>
        <p:blipFill>
          <a:blip r:embed="rId3" cstate="print"/>
          <a:stretch>
            <a:fillRect/>
          </a:stretch>
        </p:blipFill>
        <p:spPr>
          <a:xfrm>
            <a:off x="0" y="737537"/>
            <a:ext cx="9144000" cy="513973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6FAF4F4-A1DE-4FF5-A0D6-33161F17F4B4}" type="slidenum">
              <a:rPr lang="ru-RU" smtClean="0"/>
              <a:pPr/>
              <a:t>38</a:t>
            </a:fld>
            <a:endParaRPr lang="ru-RU"/>
          </a:p>
        </p:txBody>
      </p:sp>
      <p:sp>
        <p:nvSpPr>
          <p:cNvPr id="3" name="TextBox 2"/>
          <p:cNvSpPr txBox="1"/>
          <p:nvPr/>
        </p:nvSpPr>
        <p:spPr>
          <a:xfrm>
            <a:off x="0" y="620688"/>
            <a:ext cx="9144000" cy="2308324"/>
          </a:xfrm>
          <a:prstGeom prst="rect">
            <a:avLst/>
          </a:prstGeom>
          <a:noFill/>
        </p:spPr>
        <p:txBody>
          <a:bodyPr wrap="square" rtlCol="0">
            <a:spAutoFit/>
          </a:bodyPr>
          <a:lstStyle/>
          <a:p>
            <a:r>
              <a:rPr lang="ru-RU" sz="2400" dirty="0" smtClean="0"/>
              <a:t>Это объясняется тем, что и в той и в другой концепции </a:t>
            </a:r>
            <a:r>
              <a:rPr lang="ru-RU" sz="2400" b="1" i="1" dirty="0" smtClean="0">
                <a:solidFill>
                  <a:schemeClr val="bg2">
                    <a:lumMod val="50000"/>
                  </a:schemeClr>
                </a:solidFill>
              </a:rPr>
              <a:t>коалиции</a:t>
            </a:r>
            <a:r>
              <a:rPr lang="ru-RU" sz="2400" dirty="0" smtClean="0"/>
              <a:t> очень </a:t>
            </a:r>
            <a:r>
              <a:rPr lang="ru-RU" sz="2400" b="1" i="1" dirty="0" smtClean="0">
                <a:solidFill>
                  <a:schemeClr val="bg2">
                    <a:lumMod val="50000"/>
                  </a:schemeClr>
                </a:solidFill>
              </a:rPr>
              <a:t>похожи</a:t>
            </a:r>
            <a:r>
              <a:rPr lang="ru-RU" sz="2400" dirty="0" smtClean="0"/>
              <a:t> друг на друга: так, например, понятно, что </a:t>
            </a:r>
            <a:r>
              <a:rPr lang="ru-RU" sz="2400" dirty="0" err="1" smtClean="0"/>
              <a:t>парето-граница</a:t>
            </a:r>
            <a:r>
              <a:rPr lang="ru-RU" sz="2400" dirty="0" smtClean="0"/>
              <a:t> коалиции 5-деления, включающая двух представителей 1-го региона (для иллюстративного примера) трех – 2-го и четырех – 3-го, совпадает в исходном пространстве с </a:t>
            </a:r>
            <a:r>
              <a:rPr lang="ru-RU" sz="2400" dirty="0" err="1" smtClean="0"/>
              <a:t>парето-границей</a:t>
            </a:r>
            <a:r>
              <a:rPr lang="ru-RU" sz="2400" dirty="0" smtClean="0"/>
              <a:t> нечеткой коалиции (2/5,3/5,4/5).</a:t>
            </a:r>
            <a:endParaRPr lang="ru-RU" sz="2400" dirty="0"/>
          </a:p>
        </p:txBody>
      </p:sp>
      <p:sp>
        <p:nvSpPr>
          <p:cNvPr id="4" name="TextBox 3"/>
          <p:cNvSpPr txBox="1"/>
          <p:nvPr/>
        </p:nvSpPr>
        <p:spPr>
          <a:xfrm>
            <a:off x="0" y="3429000"/>
            <a:ext cx="9144000" cy="830997"/>
          </a:xfrm>
          <a:prstGeom prst="rect">
            <a:avLst/>
          </a:prstGeom>
          <a:noFill/>
        </p:spPr>
        <p:txBody>
          <a:bodyPr wrap="square" rtlCol="0">
            <a:spAutoFit/>
          </a:bodyPr>
          <a:lstStyle/>
          <a:p>
            <a:r>
              <a:rPr lang="ru-RU" sz="2400" dirty="0" smtClean="0"/>
              <a:t>Этот пример поясняет и в чем различия между конечными результатами применения этих концепций.</a:t>
            </a:r>
            <a:endParaRPr lang="ru-RU" sz="2400" dirty="0"/>
          </a:p>
        </p:txBody>
      </p:sp>
      <p:sp>
        <p:nvSpPr>
          <p:cNvPr id="5" name="TextBox 4"/>
          <p:cNvSpPr txBox="1"/>
          <p:nvPr/>
        </p:nvSpPr>
        <p:spPr>
          <a:xfrm>
            <a:off x="0" y="4581128"/>
            <a:ext cx="9144000" cy="1569660"/>
          </a:xfrm>
          <a:prstGeom prst="rect">
            <a:avLst/>
          </a:prstGeom>
          <a:noFill/>
        </p:spPr>
        <p:txBody>
          <a:bodyPr wrap="square" rtlCol="0">
            <a:spAutoFit/>
          </a:bodyPr>
          <a:lstStyle/>
          <a:p>
            <a:r>
              <a:rPr lang="ru-RU" sz="2400" dirty="0" smtClean="0"/>
              <a:t>В общем случае нечеткое ядро уже ядра </a:t>
            </a:r>
            <a:r>
              <a:rPr lang="ru-RU" sz="2400" dirty="0" err="1" smtClean="0"/>
              <a:t>Эджворта</a:t>
            </a:r>
            <a:r>
              <a:rPr lang="ru-RU" sz="2400" dirty="0" smtClean="0"/>
              <a:t>, т.к. множество всех возможных </a:t>
            </a:r>
            <a:r>
              <a:rPr lang="ru-RU" sz="2400" b="1" i="1" dirty="0" smtClean="0">
                <a:solidFill>
                  <a:schemeClr val="bg2">
                    <a:lumMod val="50000"/>
                  </a:schemeClr>
                </a:solidFill>
              </a:rPr>
              <a:t>действительных</a:t>
            </a:r>
            <a:r>
              <a:rPr lang="ru-RU" sz="2400" dirty="0" smtClean="0"/>
              <a:t> чисел, которыми могут быть </a:t>
            </a:r>
            <a:r>
              <a:rPr lang="ru-RU" sz="2400" i="1" dirty="0" err="1" smtClean="0"/>
              <a:t>γ</a:t>
            </a:r>
            <a:r>
              <a:rPr lang="ru-RU" sz="2400" b="1" i="1" baseline="-25000" dirty="0" err="1" smtClean="0"/>
              <a:t>r</a:t>
            </a:r>
            <a:r>
              <a:rPr lang="ru-RU" sz="2400" b="1" baseline="-25000" dirty="0" err="1" smtClean="0"/>
              <a:t>  </a:t>
            </a:r>
            <a:r>
              <a:rPr lang="ru-RU" sz="2400" dirty="0" smtClean="0"/>
              <a:t>в нечетких коалициях, шире множества </a:t>
            </a:r>
            <a:r>
              <a:rPr lang="ru-RU" sz="2400" b="1" i="1" dirty="0" smtClean="0">
                <a:solidFill>
                  <a:schemeClr val="bg2">
                    <a:lumMod val="50000"/>
                  </a:schemeClr>
                </a:solidFill>
              </a:rPr>
              <a:t>рациональных</a:t>
            </a:r>
            <a:r>
              <a:rPr lang="ru-RU" sz="2400" dirty="0" smtClean="0"/>
              <a:t> чисел – долей участия регионов, генерируемых в рамках концепции </a:t>
            </a:r>
            <a:r>
              <a:rPr lang="ru-RU" sz="2400" dirty="0" err="1" smtClean="0"/>
              <a:t>Эджворта</a:t>
            </a:r>
            <a:r>
              <a:rPr lang="ru-RU" sz="2400" dirty="0" smtClean="0"/>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39</a:t>
            </a:fld>
            <a:endParaRPr lang="ru-RU"/>
          </a:p>
        </p:txBody>
      </p:sp>
      <p:sp>
        <p:nvSpPr>
          <p:cNvPr id="3" name="TextBox 2"/>
          <p:cNvSpPr txBox="1"/>
          <p:nvPr/>
        </p:nvSpPr>
        <p:spPr>
          <a:xfrm>
            <a:off x="395536" y="260648"/>
            <a:ext cx="7884368" cy="1569660"/>
          </a:xfrm>
          <a:prstGeom prst="rect">
            <a:avLst/>
          </a:prstGeom>
          <a:noFill/>
        </p:spPr>
        <p:txBody>
          <a:bodyPr wrap="square" rtlCol="0">
            <a:spAutoFit/>
          </a:bodyPr>
          <a:lstStyle/>
          <a:p>
            <a:r>
              <a:rPr lang="ru-RU" sz="2400" dirty="0" smtClean="0"/>
              <a:t>Теория экономического </a:t>
            </a:r>
            <a:r>
              <a:rPr lang="ru-RU" sz="2400" b="1" i="1" dirty="0" smtClean="0">
                <a:solidFill>
                  <a:schemeClr val="bg2">
                    <a:lumMod val="50000"/>
                  </a:schemeClr>
                </a:solidFill>
              </a:rPr>
              <a:t>равновесия</a:t>
            </a:r>
            <a:r>
              <a:rPr lang="ru-RU" sz="2400" dirty="0" smtClean="0"/>
              <a:t> и </a:t>
            </a:r>
            <a:r>
              <a:rPr lang="ru-RU" sz="2400" b="1" i="1" dirty="0" smtClean="0">
                <a:solidFill>
                  <a:schemeClr val="bg2">
                    <a:lumMod val="50000"/>
                  </a:schemeClr>
                </a:solidFill>
              </a:rPr>
              <a:t>кооперативных</a:t>
            </a:r>
            <a:r>
              <a:rPr lang="ru-RU" sz="2400" dirty="0" smtClean="0"/>
              <a:t> игр уже не менее </a:t>
            </a:r>
            <a:r>
              <a:rPr lang="ru-RU" sz="2400" b="1" i="1" dirty="0" smtClean="0">
                <a:solidFill>
                  <a:schemeClr val="bg2">
                    <a:lumMod val="50000"/>
                  </a:schemeClr>
                </a:solidFill>
              </a:rPr>
              <a:t>тридцати</a:t>
            </a:r>
            <a:r>
              <a:rPr lang="ru-RU" sz="2400" dirty="0" smtClean="0"/>
              <a:t> лет достаточно успешно используется в </a:t>
            </a:r>
            <a:r>
              <a:rPr lang="ru-RU" sz="2400" b="1" i="1" dirty="0" smtClean="0">
                <a:solidFill>
                  <a:schemeClr val="bg2">
                    <a:lumMod val="50000"/>
                  </a:schemeClr>
                </a:solidFill>
              </a:rPr>
              <a:t>прикладном</a:t>
            </a:r>
            <a:r>
              <a:rPr lang="ru-RU" sz="2400" dirty="0" smtClean="0"/>
              <a:t> анализе </a:t>
            </a:r>
            <a:r>
              <a:rPr lang="ru-RU" sz="2400" dirty="0" err="1" smtClean="0"/>
              <a:t>многорегиональных</a:t>
            </a:r>
            <a:r>
              <a:rPr lang="ru-RU" sz="2400" dirty="0" smtClean="0"/>
              <a:t> экономических систем с применением ОМММ.</a:t>
            </a:r>
            <a:endParaRPr lang="ru-RU" sz="2400" dirty="0"/>
          </a:p>
        </p:txBody>
      </p:sp>
      <p:sp>
        <p:nvSpPr>
          <p:cNvPr id="4" name="TextBox 3"/>
          <p:cNvSpPr txBox="1"/>
          <p:nvPr/>
        </p:nvSpPr>
        <p:spPr>
          <a:xfrm>
            <a:off x="1115616" y="2060848"/>
            <a:ext cx="7596336" cy="1569660"/>
          </a:xfrm>
          <a:prstGeom prst="rect">
            <a:avLst/>
          </a:prstGeom>
          <a:noFill/>
        </p:spPr>
        <p:txBody>
          <a:bodyPr wrap="square" rtlCol="0">
            <a:spAutoFit/>
          </a:bodyPr>
          <a:lstStyle/>
          <a:p>
            <a:r>
              <a:rPr lang="ru-RU" sz="2400" dirty="0" smtClean="0"/>
              <a:t>Однако только совсем недавно были </a:t>
            </a:r>
            <a:r>
              <a:rPr lang="ru-RU" sz="2400" b="1" i="1" dirty="0" smtClean="0">
                <a:solidFill>
                  <a:schemeClr val="bg2">
                    <a:lumMod val="50000"/>
                  </a:schemeClr>
                </a:solidFill>
              </a:rPr>
              <a:t>получены</a:t>
            </a:r>
            <a:r>
              <a:rPr lang="ru-RU" sz="2400" dirty="0" smtClean="0"/>
              <a:t> строгие доказательства </a:t>
            </a:r>
            <a:r>
              <a:rPr lang="ru-RU" sz="2400" b="1" i="1" dirty="0" smtClean="0">
                <a:solidFill>
                  <a:schemeClr val="bg2">
                    <a:lumMod val="50000"/>
                  </a:schemeClr>
                </a:solidFill>
              </a:rPr>
              <a:t>существования</a:t>
            </a:r>
            <a:r>
              <a:rPr lang="ru-RU" sz="2400" dirty="0" smtClean="0"/>
              <a:t> равновесий Вальраса, </a:t>
            </a:r>
            <a:r>
              <a:rPr lang="ru-RU" sz="2400" dirty="0" err="1" smtClean="0"/>
              <a:t>Нэша</a:t>
            </a:r>
            <a:r>
              <a:rPr lang="ru-RU" sz="2400" dirty="0" smtClean="0"/>
              <a:t>, </a:t>
            </a:r>
            <a:r>
              <a:rPr lang="ru-RU" sz="2400" dirty="0" err="1" smtClean="0"/>
              <a:t>Эджворта</a:t>
            </a:r>
            <a:r>
              <a:rPr lang="ru-RU" sz="2400" dirty="0" smtClean="0"/>
              <a:t>, нечеткого ядра для экономических систем, представляемых моделями </a:t>
            </a:r>
            <a:r>
              <a:rPr lang="ru-RU" sz="2400" b="1" i="1" dirty="0" smtClean="0">
                <a:solidFill>
                  <a:schemeClr val="bg2">
                    <a:lumMod val="50000"/>
                  </a:schemeClr>
                </a:solidFill>
              </a:rPr>
              <a:t>типа</a:t>
            </a:r>
            <a:r>
              <a:rPr lang="ru-RU" sz="2400" dirty="0" smtClean="0"/>
              <a:t> ОМММ.</a:t>
            </a:r>
            <a:endParaRPr lang="ru-RU" sz="2400" dirty="0"/>
          </a:p>
        </p:txBody>
      </p:sp>
      <p:sp>
        <p:nvSpPr>
          <p:cNvPr id="5" name="TextBox 4"/>
          <p:cNvSpPr txBox="1"/>
          <p:nvPr/>
        </p:nvSpPr>
        <p:spPr>
          <a:xfrm>
            <a:off x="827584" y="3861048"/>
            <a:ext cx="5616624" cy="1569660"/>
          </a:xfrm>
          <a:prstGeom prst="rect">
            <a:avLst/>
          </a:prstGeom>
          <a:noFill/>
        </p:spPr>
        <p:txBody>
          <a:bodyPr wrap="square" rtlCol="0">
            <a:spAutoFit/>
          </a:bodyPr>
          <a:lstStyle/>
          <a:p>
            <a:r>
              <a:rPr lang="ru-RU" sz="2400" dirty="0" smtClean="0"/>
              <a:t>Это было сделано в рамках </a:t>
            </a:r>
            <a:r>
              <a:rPr lang="ru-RU" sz="2400" b="1" i="1" dirty="0" smtClean="0">
                <a:solidFill>
                  <a:schemeClr val="bg2">
                    <a:lumMod val="50000"/>
                  </a:schemeClr>
                </a:solidFill>
              </a:rPr>
              <a:t>интеграционного проекта </a:t>
            </a:r>
            <a:r>
              <a:rPr lang="ru-RU" sz="2400" dirty="0" smtClean="0"/>
              <a:t>Президиума СО РАН, выполняемого усилиями сотрудников ИЭОПП и ИМ СО РАН.</a:t>
            </a:r>
            <a:endParaRPr lang="ru-RU" sz="2400" dirty="0"/>
          </a:p>
        </p:txBody>
      </p:sp>
      <p:sp>
        <p:nvSpPr>
          <p:cNvPr id="6" name="TextBox 5"/>
          <p:cNvSpPr txBox="1"/>
          <p:nvPr/>
        </p:nvSpPr>
        <p:spPr>
          <a:xfrm>
            <a:off x="1259632" y="5805264"/>
            <a:ext cx="6768752" cy="461665"/>
          </a:xfrm>
          <a:prstGeom prst="rect">
            <a:avLst/>
          </a:prstGeom>
          <a:noFill/>
        </p:spPr>
        <p:txBody>
          <a:bodyPr wrap="square" rtlCol="0">
            <a:spAutoFit/>
          </a:bodyPr>
          <a:lstStyle/>
          <a:p>
            <a:r>
              <a:rPr lang="ru-RU" sz="2400" dirty="0" smtClean="0"/>
              <a:t>Сами доказательства получены </a:t>
            </a:r>
            <a:r>
              <a:rPr lang="ru-RU" sz="2400" b="1" i="1" dirty="0" smtClean="0">
                <a:solidFill>
                  <a:schemeClr val="bg2">
                    <a:lumMod val="50000"/>
                  </a:schemeClr>
                </a:solidFill>
              </a:rPr>
              <a:t>В.А.Васильевым</a:t>
            </a:r>
            <a:r>
              <a:rPr lang="ru-RU" sz="2400" dirty="0" smtClean="0"/>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r>
              <a:rPr lang="ru-RU" sz="3200" b="1" dirty="0" smtClean="0">
                <a:solidFill>
                  <a:schemeClr val="accent6">
                    <a:lumMod val="75000"/>
                  </a:schemeClr>
                </a:solidFill>
              </a:rPr>
              <a:t>Немного истории</a:t>
            </a:r>
            <a:endParaRPr lang="ru-RU" sz="3200" b="1" dirty="0">
              <a:solidFill>
                <a:schemeClr val="accent6">
                  <a:lumMod val="75000"/>
                </a:schemeClr>
              </a:solidFill>
            </a:endParaRPr>
          </a:p>
        </p:txBody>
      </p:sp>
      <p:sp>
        <p:nvSpPr>
          <p:cNvPr id="3" name="TextBox 2"/>
          <p:cNvSpPr txBox="1"/>
          <p:nvPr/>
        </p:nvSpPr>
        <p:spPr>
          <a:xfrm>
            <a:off x="1763688" y="620688"/>
            <a:ext cx="6120680" cy="1569660"/>
          </a:xfrm>
          <a:prstGeom prst="rect">
            <a:avLst/>
          </a:prstGeom>
          <a:noFill/>
        </p:spPr>
        <p:txBody>
          <a:bodyPr wrap="square" rtlCol="0">
            <a:spAutoFit/>
          </a:bodyPr>
          <a:lstStyle/>
          <a:p>
            <a:r>
              <a:rPr lang="ru-RU" sz="2400" dirty="0"/>
              <a:t>Исторически первыми (с начала 19 века) стали развиваться теоретические концепции для </a:t>
            </a:r>
            <a:r>
              <a:rPr lang="ru-RU" sz="2400" b="1" i="1" dirty="0">
                <a:solidFill>
                  <a:schemeClr val="bg2">
                    <a:lumMod val="50000"/>
                  </a:schemeClr>
                </a:solidFill>
              </a:rPr>
              <a:t>непрерывного</a:t>
            </a:r>
            <a:r>
              <a:rPr lang="ru-RU" sz="2400" dirty="0"/>
              <a:t> пространства (сначала на </a:t>
            </a:r>
            <a:r>
              <a:rPr lang="ru-RU" sz="2400" b="1" i="1" dirty="0">
                <a:solidFill>
                  <a:schemeClr val="bg2">
                    <a:lumMod val="50000"/>
                  </a:schemeClr>
                </a:solidFill>
              </a:rPr>
              <a:t>линии</a:t>
            </a:r>
            <a:r>
              <a:rPr lang="ru-RU" sz="2400" dirty="0"/>
              <a:t>, а потом и на </a:t>
            </a:r>
            <a:r>
              <a:rPr lang="ru-RU" sz="2400" b="1" i="1" dirty="0">
                <a:solidFill>
                  <a:schemeClr val="bg2">
                    <a:lumMod val="50000"/>
                  </a:schemeClr>
                </a:solidFill>
              </a:rPr>
              <a:t>плоскости</a:t>
            </a:r>
            <a:r>
              <a:rPr lang="ru-RU" sz="2400" dirty="0"/>
              <a:t>).</a:t>
            </a:r>
          </a:p>
        </p:txBody>
      </p:sp>
      <p:sp>
        <p:nvSpPr>
          <p:cNvPr id="4" name="TextBox 3"/>
          <p:cNvSpPr txBox="1"/>
          <p:nvPr/>
        </p:nvSpPr>
        <p:spPr>
          <a:xfrm>
            <a:off x="323528" y="2204864"/>
            <a:ext cx="8532440" cy="1569660"/>
          </a:xfrm>
          <a:prstGeom prst="rect">
            <a:avLst/>
          </a:prstGeom>
          <a:noFill/>
        </p:spPr>
        <p:txBody>
          <a:bodyPr wrap="square" rtlCol="0">
            <a:spAutoFit/>
          </a:bodyPr>
          <a:lstStyle/>
          <a:p>
            <a:r>
              <a:rPr lang="ru-RU" sz="2400" dirty="0"/>
              <a:t>Это развитие шло благодаря усилиям таких ученых как Иоганн фон </a:t>
            </a:r>
            <a:r>
              <a:rPr lang="ru-RU" sz="2400" b="1" i="1" dirty="0" err="1">
                <a:solidFill>
                  <a:schemeClr val="bg2">
                    <a:lumMod val="50000"/>
                  </a:schemeClr>
                </a:solidFill>
              </a:rPr>
              <a:t>Тюнен</a:t>
            </a:r>
            <a:r>
              <a:rPr lang="ru-RU" sz="2400" dirty="0"/>
              <a:t>, Вильгельм </a:t>
            </a:r>
            <a:r>
              <a:rPr lang="ru-RU" sz="2400" b="1" i="1" dirty="0" err="1">
                <a:solidFill>
                  <a:schemeClr val="bg2">
                    <a:lumMod val="50000"/>
                  </a:schemeClr>
                </a:solidFill>
              </a:rPr>
              <a:t>Лаунхардт</a:t>
            </a:r>
            <a:r>
              <a:rPr lang="ru-RU" sz="2400" dirty="0"/>
              <a:t> (19 век), Альфред </a:t>
            </a:r>
            <a:r>
              <a:rPr lang="ru-RU" sz="2400" b="1" i="1" dirty="0">
                <a:solidFill>
                  <a:schemeClr val="bg2">
                    <a:lumMod val="50000"/>
                  </a:schemeClr>
                </a:solidFill>
              </a:rPr>
              <a:t>Вебер</a:t>
            </a:r>
            <a:r>
              <a:rPr lang="ru-RU" sz="2400" dirty="0"/>
              <a:t> (начало 20 века), Вальтер </a:t>
            </a:r>
            <a:r>
              <a:rPr lang="ru-RU" sz="2400" b="1" i="1" dirty="0" err="1">
                <a:solidFill>
                  <a:schemeClr val="bg2">
                    <a:lumMod val="50000"/>
                  </a:schemeClr>
                </a:solidFill>
              </a:rPr>
              <a:t>Кристаллер</a:t>
            </a:r>
            <a:r>
              <a:rPr lang="ru-RU" sz="2400" dirty="0"/>
              <a:t>, Август </a:t>
            </a:r>
            <a:r>
              <a:rPr lang="ru-RU" sz="2400" b="1" i="1" dirty="0">
                <a:solidFill>
                  <a:schemeClr val="bg2">
                    <a:lumMod val="50000"/>
                  </a:schemeClr>
                </a:solidFill>
              </a:rPr>
              <a:t>Леш</a:t>
            </a:r>
            <a:r>
              <a:rPr lang="ru-RU" sz="2400" dirty="0"/>
              <a:t>, </a:t>
            </a:r>
            <a:r>
              <a:rPr lang="ru-RU" sz="2400" dirty="0" err="1"/>
              <a:t>Торд</a:t>
            </a:r>
            <a:r>
              <a:rPr lang="ru-RU" sz="2400" dirty="0"/>
              <a:t> </a:t>
            </a:r>
            <a:r>
              <a:rPr lang="ru-RU" sz="2400" b="1" i="1" dirty="0" err="1">
                <a:solidFill>
                  <a:schemeClr val="bg2">
                    <a:lumMod val="50000"/>
                  </a:schemeClr>
                </a:solidFill>
              </a:rPr>
              <a:t>Паландер</a:t>
            </a:r>
            <a:r>
              <a:rPr lang="ru-RU" sz="2400" dirty="0"/>
              <a:t>, Гарольд </a:t>
            </a:r>
            <a:r>
              <a:rPr lang="ru-RU" sz="2400" b="1" i="1" dirty="0" err="1">
                <a:solidFill>
                  <a:schemeClr val="bg2">
                    <a:lumMod val="50000"/>
                  </a:schemeClr>
                </a:solidFill>
              </a:rPr>
              <a:t>Хоттелинг</a:t>
            </a:r>
            <a:r>
              <a:rPr lang="ru-RU" sz="2400" dirty="0"/>
              <a:t> (30-40-е годы 20 века).</a:t>
            </a:r>
          </a:p>
        </p:txBody>
      </p:sp>
      <p:sp>
        <p:nvSpPr>
          <p:cNvPr id="5" name="TextBox 4"/>
          <p:cNvSpPr txBox="1"/>
          <p:nvPr/>
        </p:nvSpPr>
        <p:spPr>
          <a:xfrm>
            <a:off x="251520" y="3811012"/>
            <a:ext cx="8460432" cy="3046988"/>
          </a:xfrm>
          <a:prstGeom prst="rect">
            <a:avLst/>
          </a:prstGeom>
          <a:noFill/>
        </p:spPr>
        <p:txBody>
          <a:bodyPr wrap="square" rtlCol="0">
            <a:spAutoFit/>
          </a:bodyPr>
          <a:lstStyle/>
          <a:p>
            <a:r>
              <a:rPr lang="ru-RU" sz="2400" dirty="0"/>
              <a:t>Развиваемые концепции фактически преодолевали условия так называемой теоремы </a:t>
            </a:r>
            <a:r>
              <a:rPr lang="ru-RU" sz="2400" b="1" i="1" dirty="0">
                <a:solidFill>
                  <a:schemeClr val="bg2">
                    <a:lumMod val="50000"/>
                  </a:schemeClr>
                </a:solidFill>
              </a:rPr>
              <a:t>пространственной невозможности </a:t>
            </a:r>
            <a:r>
              <a:rPr lang="ru-RU" sz="2400" b="1" i="1" dirty="0" err="1">
                <a:solidFill>
                  <a:schemeClr val="bg2">
                    <a:lumMod val="50000"/>
                  </a:schemeClr>
                </a:solidFill>
              </a:rPr>
              <a:t>Старретта</a:t>
            </a:r>
            <a:r>
              <a:rPr lang="ru-RU" sz="2400" dirty="0"/>
              <a:t> (1978</a:t>
            </a:r>
            <a:r>
              <a:rPr lang="ru-RU" sz="2400" dirty="0" smtClean="0"/>
              <a:t>), который в явной форме сформулировал фундаментальный принцип, в соответствии с которым моделирование пространства требует обязательно предполагать либо </a:t>
            </a:r>
            <a:r>
              <a:rPr lang="ru-RU" sz="2400" b="1" i="1" dirty="0" smtClean="0">
                <a:solidFill>
                  <a:schemeClr val="bg2">
                    <a:lumMod val="50000"/>
                  </a:schemeClr>
                </a:solidFill>
              </a:rPr>
              <a:t>неоднородность</a:t>
            </a:r>
            <a:r>
              <a:rPr lang="ru-RU" sz="2400" dirty="0" smtClean="0"/>
              <a:t> пространства, либо </a:t>
            </a:r>
            <a:r>
              <a:rPr lang="ru-RU" sz="2400" b="1" i="1" dirty="0" smtClean="0">
                <a:solidFill>
                  <a:schemeClr val="bg2">
                    <a:lumMod val="50000"/>
                  </a:schemeClr>
                </a:solidFill>
              </a:rPr>
              <a:t>несовершенную конкуренцию</a:t>
            </a:r>
            <a:r>
              <a:rPr lang="ru-RU" sz="2400" dirty="0" smtClean="0"/>
              <a:t>, либо существование </a:t>
            </a:r>
            <a:r>
              <a:rPr lang="ru-RU" sz="2400" b="1" i="1" dirty="0" err="1" smtClean="0">
                <a:solidFill>
                  <a:schemeClr val="bg2">
                    <a:lumMod val="50000"/>
                  </a:schemeClr>
                </a:solidFill>
              </a:rPr>
              <a:t>экстерналий</a:t>
            </a:r>
            <a:r>
              <a:rPr lang="ru-RU" sz="2400" dirty="0" smtClean="0"/>
              <a:t> (в частности, непостоянную отдачу от масштаба).</a:t>
            </a:r>
            <a:endParaRPr lang="ru-RU" sz="2400" dirty="0"/>
          </a:p>
        </p:txBody>
      </p:sp>
      <p:sp>
        <p:nvSpPr>
          <p:cNvPr id="6" name="Номер слайда 5"/>
          <p:cNvSpPr>
            <a:spLocks noGrp="1"/>
          </p:cNvSpPr>
          <p:nvPr>
            <p:ph type="sldNum" sz="quarter" idx="12"/>
          </p:nvPr>
        </p:nvSpPr>
        <p:spPr/>
        <p:txBody>
          <a:bodyPr/>
          <a:lstStyle/>
          <a:p>
            <a:fld id="{3CDB5E4F-DE70-43B4-BCB7-CEC1099326A2}" type="slidenum">
              <a:rPr lang="ru-RU" smtClean="0"/>
              <a:pPr/>
              <a:t>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0" y="692696"/>
            <a:ext cx="9144000" cy="1938992"/>
          </a:xfrm>
          <a:prstGeom prst="rect">
            <a:avLst/>
          </a:prstGeom>
          <a:noFill/>
          <a:ln w="9525">
            <a:noFill/>
            <a:miter lim="800000"/>
            <a:headEnd/>
            <a:tailEnd/>
          </a:ln>
        </p:spPr>
        <p:txBody>
          <a:bodyPr>
            <a:spAutoFit/>
          </a:bodyPr>
          <a:lstStyle/>
          <a:p>
            <a:r>
              <a:rPr lang="ru-RU" sz="2400" dirty="0">
                <a:latin typeface="Calibri" pitchFamily="34" charset="0"/>
              </a:rPr>
              <a:t>Потенциал </a:t>
            </a:r>
            <a:r>
              <a:rPr lang="ru-RU" sz="2400" dirty="0" smtClean="0">
                <a:latin typeface="Calibri" pitchFamily="34" charset="0"/>
              </a:rPr>
              <a:t>моделей типа ОМММ близок </a:t>
            </a:r>
            <a:r>
              <a:rPr lang="ru-RU" sz="2400" dirty="0">
                <a:latin typeface="Calibri" pitchFamily="34" charset="0"/>
              </a:rPr>
              <a:t>к </a:t>
            </a:r>
            <a:r>
              <a:rPr lang="ru-RU" sz="2400" b="1" i="1" dirty="0">
                <a:solidFill>
                  <a:schemeClr val="bg2">
                    <a:lumMod val="50000"/>
                  </a:schemeClr>
                </a:solidFill>
                <a:latin typeface="Calibri" pitchFamily="34" charset="0"/>
              </a:rPr>
              <a:t>исчерпанию</a:t>
            </a:r>
            <a:r>
              <a:rPr lang="ru-RU" sz="2400" dirty="0">
                <a:latin typeface="Calibri" pitchFamily="34" charset="0"/>
              </a:rPr>
              <a:t>. </a:t>
            </a:r>
            <a:r>
              <a:rPr lang="ru-RU" sz="2400" dirty="0" smtClean="0">
                <a:latin typeface="Calibri" pitchFamily="34" charset="0"/>
              </a:rPr>
              <a:t>Ставится задача (один из проектов Программы Президиума РАН № 31) модифицировать </a:t>
            </a:r>
            <a:r>
              <a:rPr lang="ru-RU" sz="2400" dirty="0">
                <a:latin typeface="Calibri" pitchFamily="34" charset="0"/>
              </a:rPr>
              <a:t>их и «погрузить» в более общую модельно-методическую схему, в которой </a:t>
            </a:r>
            <a:r>
              <a:rPr lang="ru-RU" sz="2400" b="1" i="1" dirty="0">
                <a:solidFill>
                  <a:schemeClr val="bg2">
                    <a:lumMod val="50000"/>
                  </a:schemeClr>
                </a:solidFill>
                <a:latin typeface="Calibri" pitchFamily="34" charset="0"/>
              </a:rPr>
              <a:t>интегрировались</a:t>
            </a:r>
            <a:r>
              <a:rPr lang="ru-RU" sz="2400" dirty="0">
                <a:latin typeface="Calibri" pitchFamily="34" charset="0"/>
              </a:rPr>
              <a:t> бы следующие фундаментальные научные установки и представления:</a:t>
            </a:r>
          </a:p>
        </p:txBody>
      </p:sp>
      <p:sp>
        <p:nvSpPr>
          <p:cNvPr id="3" name="TextBox 2"/>
          <p:cNvSpPr txBox="1">
            <a:spLocks noChangeArrowheads="1"/>
          </p:cNvSpPr>
          <p:nvPr/>
        </p:nvSpPr>
        <p:spPr bwMode="auto">
          <a:xfrm>
            <a:off x="467544" y="2564904"/>
            <a:ext cx="8244408" cy="2308225"/>
          </a:xfrm>
          <a:prstGeom prst="rect">
            <a:avLst/>
          </a:prstGeom>
          <a:noFill/>
          <a:ln w="9525">
            <a:noFill/>
            <a:miter lim="800000"/>
            <a:headEnd/>
            <a:tailEnd/>
          </a:ln>
        </p:spPr>
        <p:txBody>
          <a:bodyPr wrap="square">
            <a:spAutoFit/>
          </a:bodyPr>
          <a:lstStyle/>
          <a:p>
            <a:r>
              <a:rPr lang="ru-RU" sz="2400" b="1" i="1" dirty="0" smtClean="0">
                <a:solidFill>
                  <a:schemeClr val="bg2">
                    <a:lumMod val="50000"/>
                  </a:schemeClr>
                </a:solidFill>
                <a:latin typeface="Calibri" pitchFamily="34" charset="0"/>
              </a:rPr>
              <a:t>1)</a:t>
            </a:r>
            <a:r>
              <a:rPr lang="ru-RU" sz="2400" dirty="0" smtClean="0">
                <a:latin typeface="Calibri" pitchFamily="34" charset="0"/>
              </a:rPr>
              <a:t> </a:t>
            </a:r>
            <a:r>
              <a:rPr lang="ru-RU" sz="2400" dirty="0">
                <a:latin typeface="Calibri" pitchFamily="34" charset="0"/>
              </a:rPr>
              <a:t>«Рыночные силы» </a:t>
            </a:r>
            <a:r>
              <a:rPr lang="ru-RU" sz="2400" b="1" i="1" dirty="0">
                <a:solidFill>
                  <a:schemeClr val="bg2">
                    <a:lumMod val="50000"/>
                  </a:schemeClr>
                </a:solidFill>
                <a:latin typeface="Calibri" pitchFamily="34" charset="0"/>
              </a:rPr>
              <a:t>стремятся</a:t>
            </a:r>
            <a:r>
              <a:rPr lang="ru-RU" sz="2400" dirty="0">
                <a:latin typeface="Calibri" pitchFamily="34" charset="0"/>
              </a:rPr>
              <a:t> привести экономическое пространство в состояние равновесия между гипотетическими субъектами-регионами, понимаемое в рамках концепции Вальраса или/и </a:t>
            </a:r>
            <a:r>
              <a:rPr lang="ru-RU" sz="2400" dirty="0" err="1">
                <a:latin typeface="Calibri" pitchFamily="34" charset="0"/>
              </a:rPr>
              <a:t>Нэша</a:t>
            </a:r>
            <a:r>
              <a:rPr lang="ru-RU" sz="2400" dirty="0">
                <a:latin typeface="Calibri" pitchFamily="34" charset="0"/>
              </a:rPr>
              <a:t>. Отклонения от равновесия вызываются деятельностью </a:t>
            </a:r>
            <a:r>
              <a:rPr lang="ru-RU" sz="2400" b="1" i="1" dirty="0">
                <a:solidFill>
                  <a:schemeClr val="bg2">
                    <a:lumMod val="50000"/>
                  </a:schemeClr>
                </a:solidFill>
                <a:latin typeface="Calibri" pitchFamily="34" charset="0"/>
              </a:rPr>
              <a:t>государства</a:t>
            </a:r>
            <a:r>
              <a:rPr lang="ru-RU" sz="2400" dirty="0">
                <a:latin typeface="Calibri" pitchFamily="34" charset="0"/>
              </a:rPr>
              <a:t>, рыночными </a:t>
            </a:r>
            <a:r>
              <a:rPr lang="ru-RU" sz="2400" b="1" i="1" dirty="0">
                <a:solidFill>
                  <a:schemeClr val="bg2">
                    <a:lumMod val="50000"/>
                  </a:schemeClr>
                </a:solidFill>
                <a:latin typeface="Calibri" pitchFamily="34" charset="0"/>
              </a:rPr>
              <a:t>провалами</a:t>
            </a:r>
            <a:r>
              <a:rPr lang="ru-RU" sz="2400" dirty="0">
                <a:latin typeface="Calibri" pitchFamily="34" charset="0"/>
              </a:rPr>
              <a:t> и инновационным </a:t>
            </a:r>
            <a:r>
              <a:rPr lang="ru-RU" sz="2400" b="1" i="1" dirty="0">
                <a:solidFill>
                  <a:schemeClr val="bg2">
                    <a:lumMod val="50000"/>
                  </a:schemeClr>
                </a:solidFill>
                <a:latin typeface="Calibri" pitchFamily="34" charset="0"/>
              </a:rPr>
              <a:t>монополизмом</a:t>
            </a:r>
            <a:r>
              <a:rPr lang="ru-RU" sz="2400" dirty="0">
                <a:latin typeface="Calibri" pitchFamily="34" charset="0"/>
              </a:rPr>
              <a:t>.</a:t>
            </a:r>
          </a:p>
        </p:txBody>
      </p:sp>
      <p:sp>
        <p:nvSpPr>
          <p:cNvPr id="4" name="TextBox 3"/>
          <p:cNvSpPr txBox="1">
            <a:spLocks noChangeArrowheads="1"/>
          </p:cNvSpPr>
          <p:nvPr/>
        </p:nvSpPr>
        <p:spPr bwMode="auto">
          <a:xfrm>
            <a:off x="323528" y="4918075"/>
            <a:ext cx="8316416" cy="1939925"/>
          </a:xfrm>
          <a:prstGeom prst="rect">
            <a:avLst/>
          </a:prstGeom>
          <a:noFill/>
          <a:ln w="9525">
            <a:noFill/>
            <a:miter lim="800000"/>
            <a:headEnd/>
            <a:tailEnd/>
          </a:ln>
        </p:spPr>
        <p:txBody>
          <a:bodyPr wrap="square">
            <a:spAutoFit/>
          </a:bodyPr>
          <a:lstStyle/>
          <a:p>
            <a:r>
              <a:rPr lang="ru-RU" sz="2400" b="1" i="1" dirty="0" smtClean="0">
                <a:solidFill>
                  <a:schemeClr val="bg2">
                    <a:lumMod val="50000"/>
                  </a:schemeClr>
                </a:solidFill>
                <a:latin typeface="Calibri" pitchFamily="34" charset="0"/>
              </a:rPr>
              <a:t>2)</a:t>
            </a:r>
            <a:r>
              <a:rPr lang="ru-RU" sz="2400" dirty="0" smtClean="0">
                <a:latin typeface="Calibri" pitchFamily="34" charset="0"/>
              </a:rPr>
              <a:t> </a:t>
            </a:r>
            <a:r>
              <a:rPr lang="ru-RU" sz="2400" b="1" i="1" dirty="0">
                <a:solidFill>
                  <a:schemeClr val="bg2">
                    <a:lumMod val="50000"/>
                  </a:schemeClr>
                </a:solidFill>
                <a:latin typeface="Calibri" pitchFamily="34" charset="0"/>
              </a:rPr>
              <a:t>Инновационный монополизм </a:t>
            </a:r>
            <a:r>
              <a:rPr lang="ru-RU" sz="2400" dirty="0">
                <a:latin typeface="Calibri" pitchFamily="34" charset="0"/>
              </a:rPr>
              <a:t>приводит к получению временных преференций (прежде всего, ценовых) </a:t>
            </a:r>
            <a:r>
              <a:rPr lang="ru-RU" sz="2400" dirty="0" err="1">
                <a:latin typeface="Calibri" pitchFamily="34" charset="0"/>
              </a:rPr>
              <a:t>инноватором</a:t>
            </a:r>
            <a:r>
              <a:rPr lang="ru-RU" sz="2400" dirty="0">
                <a:latin typeface="Calibri" pitchFamily="34" charset="0"/>
              </a:rPr>
              <a:t>, который первым на рынке внедрил новый продукт, технологию, … Это – основная причина постоянного </a:t>
            </a:r>
            <a:r>
              <a:rPr lang="ru-RU" sz="2400" b="1" i="1" dirty="0" smtClean="0">
                <a:solidFill>
                  <a:schemeClr val="bg2">
                    <a:lumMod val="50000"/>
                  </a:schemeClr>
                </a:solidFill>
                <a:latin typeface="Calibri" pitchFamily="34" charset="0"/>
              </a:rPr>
              <a:t>дрейфа </a:t>
            </a:r>
            <a:r>
              <a:rPr lang="ru-RU" sz="2400" b="1" i="1" dirty="0">
                <a:solidFill>
                  <a:schemeClr val="bg2">
                    <a:lumMod val="50000"/>
                  </a:schemeClr>
                </a:solidFill>
                <a:latin typeface="Calibri" pitchFamily="34" charset="0"/>
              </a:rPr>
              <a:t>равновесия </a:t>
            </a:r>
            <a:r>
              <a:rPr lang="ru-RU" sz="2400" dirty="0">
                <a:latin typeface="Calibri" pitchFamily="34" charset="0"/>
              </a:rPr>
              <a:t>в современной экономике.</a:t>
            </a:r>
          </a:p>
        </p:txBody>
      </p:sp>
      <p:sp>
        <p:nvSpPr>
          <p:cNvPr id="5" name="Дата 4"/>
          <p:cNvSpPr>
            <a:spLocks noGrp="1"/>
          </p:cNvSpPr>
          <p:nvPr>
            <p:ph type="dt" sz="quarter" idx="10"/>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02171B9-034B-4B88-A01C-B60B5BB8C48D}" type="slidenum">
              <a:rPr lang="ru-RU" smtClean="0"/>
              <a:pPr>
                <a:defRPr/>
              </a:pPr>
              <a:t>40</a:t>
            </a:fld>
            <a:endParaRPr lang="ru-RU"/>
          </a:p>
        </p:txBody>
      </p:sp>
      <p:sp>
        <p:nvSpPr>
          <p:cNvPr id="7" name="Нижний колонтитул 6"/>
          <p:cNvSpPr>
            <a:spLocks noGrp="1"/>
          </p:cNvSpPr>
          <p:nvPr>
            <p:ph type="ftr" sz="quarter" idx="11"/>
          </p:nvPr>
        </p:nvSpPr>
        <p:spPr/>
        <p:txBody>
          <a:bodyPr/>
          <a:lstStyle/>
          <a:p>
            <a:pPr>
              <a:defRPr/>
            </a:pPr>
            <a:endParaRPr lang="ru-RU"/>
          </a:p>
        </p:txBody>
      </p:sp>
      <p:sp>
        <p:nvSpPr>
          <p:cNvPr id="8" name="TextBox 7"/>
          <p:cNvSpPr txBox="1"/>
          <p:nvPr/>
        </p:nvSpPr>
        <p:spPr>
          <a:xfrm>
            <a:off x="827584" y="116632"/>
            <a:ext cx="6588224" cy="584775"/>
          </a:xfrm>
          <a:prstGeom prst="rect">
            <a:avLst/>
          </a:prstGeom>
          <a:noFill/>
        </p:spPr>
        <p:txBody>
          <a:bodyPr wrap="square" rtlCol="0">
            <a:spAutoFit/>
          </a:bodyPr>
          <a:lstStyle/>
          <a:p>
            <a:r>
              <a:rPr lang="ru-RU" sz="3200" b="1" dirty="0" smtClean="0">
                <a:solidFill>
                  <a:schemeClr val="accent6">
                    <a:lumMod val="75000"/>
                  </a:schemeClr>
                </a:solidFill>
              </a:rPr>
              <a:t>К новой парадигме моделирования</a:t>
            </a:r>
            <a:endParaRPr lang="ru-RU" sz="32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41</a:t>
            </a:fld>
            <a:endParaRPr lang="ru-RU"/>
          </a:p>
        </p:txBody>
      </p:sp>
      <p:sp>
        <p:nvSpPr>
          <p:cNvPr id="4" name="TextBox 3"/>
          <p:cNvSpPr txBox="1"/>
          <p:nvPr/>
        </p:nvSpPr>
        <p:spPr>
          <a:xfrm>
            <a:off x="0" y="332656"/>
            <a:ext cx="9144000" cy="1569660"/>
          </a:xfrm>
          <a:prstGeom prst="rect">
            <a:avLst/>
          </a:prstGeom>
          <a:noFill/>
        </p:spPr>
        <p:txBody>
          <a:bodyPr wrap="square" rtlCol="0">
            <a:spAutoFit/>
          </a:bodyPr>
          <a:lstStyle/>
          <a:p>
            <a:r>
              <a:rPr lang="ru-RU" sz="2400" dirty="0" smtClean="0"/>
              <a:t>(В рамках уже упоминавшегося интеграционного проекта с ИМ была осуществлена попытка формализовать ситуацию с инновационным монополизмом. Использовалась концепция равновесия </a:t>
            </a:r>
            <a:r>
              <a:rPr lang="ru-RU" sz="2400" b="1" i="1" dirty="0" err="1" smtClean="0">
                <a:solidFill>
                  <a:schemeClr val="bg2">
                    <a:lumMod val="50000"/>
                  </a:schemeClr>
                </a:solidFill>
              </a:rPr>
              <a:t>Штакельберга</a:t>
            </a:r>
            <a:r>
              <a:rPr lang="ru-RU" sz="2400" dirty="0" smtClean="0"/>
              <a:t>, развиваемая в проекте </a:t>
            </a:r>
            <a:r>
              <a:rPr lang="ru-RU" sz="2400" b="1" i="1" dirty="0" err="1" smtClean="0">
                <a:solidFill>
                  <a:schemeClr val="bg2">
                    <a:lumMod val="50000"/>
                  </a:schemeClr>
                </a:solidFill>
              </a:rPr>
              <a:t>В.Л.Бересневым</a:t>
            </a:r>
            <a:r>
              <a:rPr lang="ru-RU" sz="2400" dirty="0" smtClean="0"/>
              <a:t>)</a:t>
            </a:r>
            <a:endParaRPr lang="ru-RU" sz="2400" dirty="0"/>
          </a:p>
        </p:txBody>
      </p:sp>
      <p:sp>
        <p:nvSpPr>
          <p:cNvPr id="5" name="TextBox 1"/>
          <p:cNvSpPr txBox="1">
            <a:spLocks noChangeArrowheads="1"/>
          </p:cNvSpPr>
          <p:nvPr/>
        </p:nvSpPr>
        <p:spPr bwMode="auto">
          <a:xfrm>
            <a:off x="755576" y="1988840"/>
            <a:ext cx="7704856" cy="1938992"/>
          </a:xfrm>
          <a:prstGeom prst="rect">
            <a:avLst/>
          </a:prstGeom>
          <a:noFill/>
          <a:ln w="9525">
            <a:noFill/>
            <a:miter lim="800000"/>
            <a:headEnd/>
            <a:tailEnd/>
          </a:ln>
        </p:spPr>
        <p:txBody>
          <a:bodyPr wrap="square">
            <a:spAutoFit/>
          </a:bodyPr>
          <a:lstStyle/>
          <a:p>
            <a:r>
              <a:rPr lang="ru-RU" sz="2400" b="1" i="1" dirty="0" smtClean="0">
                <a:solidFill>
                  <a:schemeClr val="bg2">
                    <a:lumMod val="50000"/>
                  </a:schemeClr>
                </a:solidFill>
                <a:latin typeface="Calibri" pitchFamily="34" charset="0"/>
              </a:rPr>
              <a:t>3)</a:t>
            </a:r>
            <a:r>
              <a:rPr lang="ru-RU" sz="2400" dirty="0" smtClean="0">
                <a:latin typeface="Calibri" pitchFamily="34" charset="0"/>
              </a:rPr>
              <a:t> </a:t>
            </a:r>
            <a:r>
              <a:rPr lang="ru-RU" sz="2400" dirty="0">
                <a:latin typeface="Calibri" pitchFamily="34" charset="0"/>
              </a:rPr>
              <a:t>Экономическое пространство при </a:t>
            </a:r>
            <a:r>
              <a:rPr lang="ru-RU" sz="2400" dirty="0" smtClean="0">
                <a:latin typeface="Calibri" pitchFamily="34" charset="0"/>
              </a:rPr>
              <a:t>математическом моделировании </a:t>
            </a:r>
            <a:r>
              <a:rPr lang="ru-RU" sz="2400" dirty="0">
                <a:latin typeface="Calibri" pitchFamily="34" charset="0"/>
              </a:rPr>
              <a:t>представимо двухслойно: первый слой – </a:t>
            </a:r>
            <a:r>
              <a:rPr lang="ru-RU" sz="2400" b="1" i="1" dirty="0">
                <a:solidFill>
                  <a:schemeClr val="bg2">
                    <a:lumMod val="50000"/>
                  </a:schemeClr>
                </a:solidFill>
                <a:latin typeface="Calibri" pitchFamily="34" charset="0"/>
              </a:rPr>
              <a:t>фоновая</a:t>
            </a:r>
            <a:r>
              <a:rPr lang="ru-RU" sz="2400" dirty="0">
                <a:latin typeface="Calibri" pitchFamily="34" charset="0"/>
              </a:rPr>
              <a:t> экономика в разрезе регионов, второй слой – конкретные </a:t>
            </a:r>
            <a:r>
              <a:rPr lang="ru-RU" sz="2400" b="1" i="1" dirty="0">
                <a:solidFill>
                  <a:schemeClr val="bg2">
                    <a:lumMod val="50000"/>
                  </a:schemeClr>
                </a:solidFill>
                <a:latin typeface="Calibri" pitchFamily="34" charset="0"/>
              </a:rPr>
              <a:t>крупные</a:t>
            </a:r>
            <a:r>
              <a:rPr lang="ru-RU" sz="2400" dirty="0">
                <a:latin typeface="Calibri" pitchFamily="34" charset="0"/>
              </a:rPr>
              <a:t> субъекты, являющиеся, в частности, реализуемыми инвестиционными </a:t>
            </a:r>
            <a:r>
              <a:rPr lang="ru-RU" sz="2400" b="1" i="1" dirty="0">
                <a:solidFill>
                  <a:schemeClr val="bg2">
                    <a:lumMod val="50000"/>
                  </a:schemeClr>
                </a:solidFill>
                <a:latin typeface="Calibri" pitchFamily="34" charset="0"/>
              </a:rPr>
              <a:t>проектами</a:t>
            </a:r>
            <a:r>
              <a:rPr lang="ru-RU" sz="2400" dirty="0">
                <a:latin typeface="Calibri" pitchFamily="34" charset="0"/>
              </a:rPr>
              <a:t>.</a:t>
            </a:r>
          </a:p>
        </p:txBody>
      </p:sp>
      <p:sp>
        <p:nvSpPr>
          <p:cNvPr id="6" name="TextBox 1"/>
          <p:cNvSpPr txBox="1">
            <a:spLocks noChangeArrowheads="1"/>
          </p:cNvSpPr>
          <p:nvPr/>
        </p:nvSpPr>
        <p:spPr bwMode="auto">
          <a:xfrm>
            <a:off x="0" y="3933056"/>
            <a:ext cx="8676456" cy="2677656"/>
          </a:xfrm>
          <a:prstGeom prst="rect">
            <a:avLst/>
          </a:prstGeom>
          <a:noFill/>
          <a:ln w="9525">
            <a:noFill/>
            <a:miter lim="800000"/>
            <a:headEnd/>
            <a:tailEnd/>
          </a:ln>
        </p:spPr>
        <p:txBody>
          <a:bodyPr wrap="square">
            <a:spAutoFit/>
          </a:bodyPr>
          <a:lstStyle/>
          <a:p>
            <a:r>
              <a:rPr lang="ru-RU" sz="2400" b="1" i="1" dirty="0" smtClean="0">
                <a:solidFill>
                  <a:schemeClr val="bg2">
                    <a:lumMod val="50000"/>
                  </a:schemeClr>
                </a:solidFill>
                <a:latin typeface="Calibri" pitchFamily="34" charset="0"/>
              </a:rPr>
              <a:t>4)</a:t>
            </a:r>
            <a:r>
              <a:rPr lang="ru-RU" sz="2400" dirty="0" smtClean="0">
                <a:latin typeface="Calibri" pitchFamily="34" charset="0"/>
              </a:rPr>
              <a:t> </a:t>
            </a:r>
            <a:r>
              <a:rPr lang="ru-RU" sz="2400" dirty="0">
                <a:latin typeface="Calibri" pitchFamily="34" charset="0"/>
              </a:rPr>
              <a:t>При моделировании экономического пространства необходимо достичь разумного компромисса между подходом </a:t>
            </a:r>
            <a:r>
              <a:rPr lang="ru-RU" sz="2400" b="1" i="1" dirty="0">
                <a:solidFill>
                  <a:schemeClr val="bg2">
                    <a:lumMod val="50000"/>
                  </a:schemeClr>
                </a:solidFill>
                <a:latin typeface="Calibri" pitchFamily="34" charset="0"/>
              </a:rPr>
              <a:t>сплошных сред </a:t>
            </a:r>
            <a:r>
              <a:rPr lang="ru-RU" sz="2400" dirty="0">
                <a:latin typeface="Calibri" pitchFamily="34" charset="0"/>
              </a:rPr>
              <a:t>(однотипное описание всех ячеек – в некоторой регулярной сетке – пространства и связей между ними) и </a:t>
            </a:r>
            <a:r>
              <a:rPr lang="ru-RU" sz="2400" b="1" i="1" dirty="0" err="1" smtClean="0">
                <a:solidFill>
                  <a:schemeClr val="bg2">
                    <a:lumMod val="50000"/>
                  </a:schemeClr>
                </a:solidFill>
                <a:latin typeface="Calibri" pitchFamily="34" charset="0"/>
              </a:rPr>
              <a:t>агентно-ориентированным</a:t>
            </a:r>
            <a:r>
              <a:rPr lang="ru-RU" sz="2400" dirty="0" smtClean="0">
                <a:latin typeface="Calibri" pitchFamily="34" charset="0"/>
              </a:rPr>
              <a:t> </a:t>
            </a:r>
            <a:r>
              <a:rPr lang="ru-RU" sz="2400" dirty="0">
                <a:latin typeface="Calibri" pitchFamily="34" charset="0"/>
              </a:rPr>
              <a:t>подходом (моделируются реальные субъекты с их интересами: муниципалитеты, города, домашние хозяйства, фирмы, корпорации).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42</a:t>
            </a:fld>
            <a:endParaRPr lang="ru-RU"/>
          </a:p>
        </p:txBody>
      </p:sp>
      <p:sp>
        <p:nvSpPr>
          <p:cNvPr id="3" name="TextBox 2"/>
          <p:cNvSpPr txBox="1">
            <a:spLocks noChangeArrowheads="1"/>
          </p:cNvSpPr>
          <p:nvPr/>
        </p:nvSpPr>
        <p:spPr bwMode="auto">
          <a:xfrm>
            <a:off x="0" y="332656"/>
            <a:ext cx="9144000" cy="2308225"/>
          </a:xfrm>
          <a:prstGeom prst="rect">
            <a:avLst/>
          </a:prstGeom>
          <a:noFill/>
          <a:ln w="9525">
            <a:noFill/>
            <a:miter lim="800000"/>
            <a:headEnd/>
            <a:tailEnd/>
          </a:ln>
        </p:spPr>
        <p:txBody>
          <a:bodyPr>
            <a:spAutoFit/>
          </a:bodyPr>
          <a:lstStyle/>
          <a:p>
            <a:r>
              <a:rPr lang="ru-RU" sz="2400" b="1" i="1" dirty="0" smtClean="0">
                <a:solidFill>
                  <a:schemeClr val="bg2">
                    <a:lumMod val="50000"/>
                  </a:schemeClr>
                </a:solidFill>
                <a:latin typeface="Calibri" pitchFamily="34" charset="0"/>
              </a:rPr>
              <a:t>5)</a:t>
            </a:r>
            <a:r>
              <a:rPr lang="ru-RU" sz="2400" dirty="0" smtClean="0">
                <a:latin typeface="Calibri" pitchFamily="34" charset="0"/>
              </a:rPr>
              <a:t> </a:t>
            </a:r>
            <a:r>
              <a:rPr lang="ru-RU" sz="2400" dirty="0">
                <a:latin typeface="Calibri" pitchFamily="34" charset="0"/>
              </a:rPr>
              <a:t>Для количественного отражения экономического пространства наряду с традиционными методами статистики, эконометрии, имитационного и нормативного моделирования следует использовать </a:t>
            </a:r>
            <a:r>
              <a:rPr lang="ru-RU" sz="2400" b="1" i="1" dirty="0" err="1">
                <a:solidFill>
                  <a:schemeClr val="bg2">
                    <a:lumMod val="50000"/>
                  </a:schemeClr>
                </a:solidFill>
                <a:latin typeface="Calibri" pitchFamily="34" charset="0"/>
              </a:rPr>
              <a:t>геоинформационные</a:t>
            </a:r>
            <a:r>
              <a:rPr lang="ru-RU" sz="2400" dirty="0">
                <a:latin typeface="Calibri" pitchFamily="34" charset="0"/>
              </a:rPr>
              <a:t> </a:t>
            </a:r>
            <a:r>
              <a:rPr lang="ru-RU" sz="2400" dirty="0" smtClean="0">
                <a:latin typeface="Calibri" pitchFamily="34" charset="0"/>
              </a:rPr>
              <a:t>технологии. </a:t>
            </a:r>
            <a:r>
              <a:rPr lang="ru-RU" sz="2400" dirty="0">
                <a:latin typeface="Calibri" pitchFamily="34" charset="0"/>
              </a:rPr>
              <a:t>Прикладная реализация модельно-методических схем должна все в большей степени основываться на </a:t>
            </a:r>
            <a:r>
              <a:rPr lang="ru-RU" sz="2400" b="1" i="1" dirty="0" err="1">
                <a:solidFill>
                  <a:schemeClr val="bg2">
                    <a:lumMod val="50000"/>
                  </a:schemeClr>
                </a:solidFill>
                <a:latin typeface="Calibri" pitchFamily="34" charset="0"/>
              </a:rPr>
              <a:t>супервычислительных</a:t>
            </a:r>
            <a:r>
              <a:rPr lang="ru-RU" sz="2400" b="1" i="1" dirty="0">
                <a:solidFill>
                  <a:schemeClr val="bg2">
                    <a:lumMod val="50000"/>
                  </a:schemeClr>
                </a:solidFill>
                <a:latin typeface="Calibri" pitchFamily="34" charset="0"/>
              </a:rPr>
              <a:t> </a:t>
            </a:r>
            <a:r>
              <a:rPr lang="ru-RU" sz="2400" dirty="0">
                <a:latin typeface="Calibri" pitchFamily="34" charset="0"/>
              </a:rPr>
              <a:t>комплексах.</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43</a:t>
            </a:fld>
            <a:endParaRPr lang="ru-RU"/>
          </a:p>
        </p:txBody>
      </p:sp>
      <p:sp>
        <p:nvSpPr>
          <p:cNvPr id="3" name="TextBox 2"/>
          <p:cNvSpPr txBox="1"/>
          <p:nvPr/>
        </p:nvSpPr>
        <p:spPr>
          <a:xfrm>
            <a:off x="971600" y="0"/>
            <a:ext cx="4248472" cy="584775"/>
          </a:xfrm>
          <a:prstGeom prst="rect">
            <a:avLst/>
          </a:prstGeom>
          <a:noFill/>
        </p:spPr>
        <p:txBody>
          <a:bodyPr wrap="square" rtlCol="0">
            <a:spAutoFit/>
          </a:bodyPr>
          <a:lstStyle/>
          <a:p>
            <a:r>
              <a:rPr lang="ru-RU" sz="3200" b="1" dirty="0" smtClean="0">
                <a:solidFill>
                  <a:schemeClr val="accent6">
                    <a:lumMod val="75000"/>
                  </a:schemeClr>
                </a:solidFill>
              </a:rPr>
              <a:t>ГИС-</a:t>
            </a:r>
            <a:r>
              <a:rPr lang="en-US" sz="3200" b="1" dirty="0" smtClean="0">
                <a:solidFill>
                  <a:schemeClr val="accent6">
                    <a:lumMod val="75000"/>
                  </a:schemeClr>
                </a:solidFill>
              </a:rPr>
              <a:t>ESRI</a:t>
            </a:r>
            <a:r>
              <a:rPr lang="ru-RU" sz="3200" b="1" dirty="0" smtClean="0">
                <a:solidFill>
                  <a:schemeClr val="accent6">
                    <a:lumMod val="75000"/>
                  </a:schemeClr>
                </a:solidFill>
              </a:rPr>
              <a:t>-технологии</a:t>
            </a:r>
            <a:endParaRPr lang="ru-RU" sz="3200" b="1" dirty="0">
              <a:solidFill>
                <a:schemeClr val="accent6">
                  <a:lumMod val="75000"/>
                </a:schemeClr>
              </a:solidFill>
            </a:endParaRPr>
          </a:p>
        </p:txBody>
      </p:sp>
      <p:sp>
        <p:nvSpPr>
          <p:cNvPr id="4" name="TextBox 3"/>
          <p:cNvSpPr txBox="1"/>
          <p:nvPr/>
        </p:nvSpPr>
        <p:spPr>
          <a:xfrm>
            <a:off x="0" y="548680"/>
            <a:ext cx="9144000" cy="1938992"/>
          </a:xfrm>
          <a:prstGeom prst="rect">
            <a:avLst/>
          </a:prstGeom>
          <a:noFill/>
        </p:spPr>
        <p:txBody>
          <a:bodyPr wrap="square" rtlCol="0">
            <a:spAutoFit/>
          </a:bodyPr>
          <a:lstStyle/>
          <a:p>
            <a:r>
              <a:rPr lang="ru-RU" sz="2400" dirty="0" smtClean="0"/>
              <a:t>ГИС – географическая информационная система, по существу представляет модель реальной поверхности Земли со всеми важными для приложений особенностями, поддерживает БД объектов, привязанных к местности, и алгоритмы решения прикладных задач на совокупности этих объектов.</a:t>
            </a:r>
            <a:endParaRPr lang="ru-RU" sz="2400" dirty="0"/>
          </a:p>
        </p:txBody>
      </p:sp>
      <p:pic>
        <p:nvPicPr>
          <p:cNvPr id="57346" name="Picture 2" descr="ESRI"/>
          <p:cNvPicPr>
            <a:picLocks noChangeAspect="1" noChangeArrowheads="1"/>
          </p:cNvPicPr>
          <p:nvPr/>
        </p:nvPicPr>
        <p:blipFill>
          <a:blip r:embed="rId2" cstate="print"/>
          <a:srcRect/>
          <a:stretch>
            <a:fillRect/>
          </a:stretch>
        </p:blipFill>
        <p:spPr bwMode="auto">
          <a:xfrm>
            <a:off x="0" y="4149080"/>
            <a:ext cx="1403647" cy="1851619"/>
          </a:xfrm>
          <a:prstGeom prst="rect">
            <a:avLst/>
          </a:prstGeom>
          <a:noFill/>
          <a:ln w="9525">
            <a:noFill/>
            <a:miter lim="800000"/>
            <a:headEnd/>
            <a:tailEnd/>
          </a:ln>
        </p:spPr>
      </p:pic>
      <p:sp>
        <p:nvSpPr>
          <p:cNvPr id="6" name="TextBox 5"/>
          <p:cNvSpPr txBox="1"/>
          <p:nvPr/>
        </p:nvSpPr>
        <p:spPr>
          <a:xfrm>
            <a:off x="0" y="2492896"/>
            <a:ext cx="7596336" cy="1200329"/>
          </a:xfrm>
          <a:prstGeom prst="rect">
            <a:avLst/>
          </a:prstGeom>
          <a:noFill/>
        </p:spPr>
        <p:txBody>
          <a:bodyPr wrap="square" rtlCol="0">
            <a:spAutoFit/>
          </a:bodyPr>
          <a:lstStyle/>
          <a:p>
            <a:r>
              <a:rPr lang="ru-RU" sz="2400" dirty="0" smtClean="0"/>
              <a:t>Наиболее хорошо себя они зарекомендовали для работы с мелкомасштабными "природными" картами в геологии, сельском хозяйстве, навигации, экологии и т.п.</a:t>
            </a:r>
            <a:endParaRPr lang="ru-RU" sz="2400" dirty="0"/>
          </a:p>
        </p:txBody>
      </p:sp>
      <p:sp>
        <p:nvSpPr>
          <p:cNvPr id="7" name="TextBox 6"/>
          <p:cNvSpPr txBox="1"/>
          <p:nvPr/>
        </p:nvSpPr>
        <p:spPr>
          <a:xfrm>
            <a:off x="1547664" y="3717032"/>
            <a:ext cx="7596336" cy="1569660"/>
          </a:xfrm>
          <a:prstGeom prst="rect">
            <a:avLst/>
          </a:prstGeom>
          <a:noFill/>
        </p:spPr>
        <p:txBody>
          <a:bodyPr wrap="square" rtlCol="0">
            <a:spAutoFit/>
          </a:bodyPr>
          <a:lstStyle/>
          <a:p>
            <a:r>
              <a:rPr lang="ru-RU" sz="2400" dirty="0" smtClean="0"/>
              <a:t>Компания </a:t>
            </a:r>
            <a:r>
              <a:rPr lang="en-US" sz="2400" dirty="0" smtClean="0"/>
              <a:t>ESRI</a:t>
            </a:r>
            <a:r>
              <a:rPr lang="ru-RU" sz="2400" dirty="0" smtClean="0"/>
              <a:t> – один из лидеров на международном рынке ГИС (около 40%).  В России представляют </a:t>
            </a:r>
            <a:r>
              <a:rPr lang="en-US" sz="2400" dirty="0" smtClean="0"/>
              <a:t>ESRI</a:t>
            </a:r>
            <a:r>
              <a:rPr lang="ru-RU" sz="2400" dirty="0" smtClean="0"/>
              <a:t>-технологии две компании: московская «</a:t>
            </a:r>
            <a:r>
              <a:rPr lang="ru-RU" sz="2400" dirty="0" err="1" smtClean="0"/>
              <a:t>Дата+</a:t>
            </a:r>
            <a:r>
              <a:rPr lang="ru-RU" sz="2400" dirty="0" smtClean="0"/>
              <a:t>» и новосибирская «</a:t>
            </a:r>
            <a:r>
              <a:rPr lang="ru-RU" sz="2400" dirty="0" err="1" smtClean="0"/>
              <a:t>Дата-Ист</a:t>
            </a:r>
            <a:r>
              <a:rPr lang="ru-RU" sz="2400" dirty="0" smtClean="0"/>
              <a:t>» (входит в </a:t>
            </a:r>
            <a:r>
              <a:rPr lang="ru-RU" sz="2400" dirty="0" err="1" smtClean="0"/>
              <a:t>Сибакадемсофт</a:t>
            </a:r>
            <a:r>
              <a:rPr lang="ru-RU" sz="2400" dirty="0" smtClean="0"/>
              <a:t>).</a:t>
            </a:r>
            <a:endParaRPr lang="ru-RU" sz="2400" dirty="0"/>
          </a:p>
        </p:txBody>
      </p:sp>
      <p:pic>
        <p:nvPicPr>
          <p:cNvPr id="57347" name="Picture 3" descr="gissoftware"/>
          <p:cNvPicPr>
            <a:picLocks noChangeAspect="1" noChangeArrowheads="1"/>
          </p:cNvPicPr>
          <p:nvPr/>
        </p:nvPicPr>
        <p:blipFill>
          <a:blip r:embed="rId3" cstate="print"/>
          <a:srcRect/>
          <a:stretch>
            <a:fillRect/>
          </a:stretch>
        </p:blipFill>
        <p:spPr bwMode="auto">
          <a:xfrm>
            <a:off x="7497487" y="2060848"/>
            <a:ext cx="1646513" cy="1512168"/>
          </a:xfrm>
          <a:prstGeom prst="rect">
            <a:avLst/>
          </a:prstGeom>
          <a:noFill/>
          <a:ln w="9525">
            <a:noFill/>
            <a:miter lim="800000"/>
            <a:headEnd/>
            <a:tailEnd/>
          </a:ln>
        </p:spPr>
      </p:pic>
      <p:sp>
        <p:nvSpPr>
          <p:cNvPr id="9" name="TextBox 8"/>
          <p:cNvSpPr txBox="1"/>
          <p:nvPr/>
        </p:nvSpPr>
        <p:spPr>
          <a:xfrm>
            <a:off x="1475656" y="5288340"/>
            <a:ext cx="7812360" cy="1569660"/>
          </a:xfrm>
          <a:prstGeom prst="rect">
            <a:avLst/>
          </a:prstGeom>
          <a:noFill/>
        </p:spPr>
        <p:txBody>
          <a:bodyPr wrap="square" rtlCol="0">
            <a:spAutoFit/>
          </a:bodyPr>
          <a:lstStyle/>
          <a:p>
            <a:r>
              <a:rPr lang="ru-RU" sz="2400" dirty="0" smtClean="0"/>
              <a:t>ИЭОПП СО РАН начинает сотрудничать с «</a:t>
            </a:r>
            <a:r>
              <a:rPr lang="ru-RU" sz="2400" dirty="0" err="1" smtClean="0"/>
              <a:t>Дата-Ист</a:t>
            </a:r>
            <a:r>
              <a:rPr lang="ru-RU" sz="2400" dirty="0" smtClean="0"/>
              <a:t>» и использовать один из </a:t>
            </a:r>
            <a:r>
              <a:rPr lang="en-US" sz="2400" dirty="0" smtClean="0"/>
              <a:t>ESRI</a:t>
            </a:r>
            <a:r>
              <a:rPr lang="ru-RU" sz="2400" dirty="0" smtClean="0"/>
              <a:t>-продуктов – </a:t>
            </a:r>
            <a:r>
              <a:rPr lang="en-US" sz="2400" dirty="0" err="1" smtClean="0"/>
              <a:t>ArcGIS</a:t>
            </a:r>
            <a:r>
              <a:rPr lang="ru-RU" sz="2400" dirty="0" smtClean="0"/>
              <a:t>.  Институты СО РАН, находящиеся под эгидой ОУС наук о земле, имеют почти 10-летний опыт такого сотрудничества.</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44</a:t>
            </a:fld>
            <a:endParaRPr lang="ru-RU"/>
          </a:p>
        </p:txBody>
      </p:sp>
      <p:pic>
        <p:nvPicPr>
          <p:cNvPr id="4" name="gis.avi">
            <a:hlinkClick r:id="" action="ppaction://media"/>
          </p:cNvPr>
          <p:cNvPicPr>
            <a:picLocks noRot="1" noChangeAspect="1"/>
          </p:cNvPicPr>
          <p:nvPr>
            <a:videoFile r:link="rId1"/>
          </p:nvPr>
        </p:nvPicPr>
        <p:blipFill>
          <a:blip r:embed="rId3" cstate="print"/>
          <a:stretch>
            <a:fillRect/>
          </a:stretch>
        </p:blipFill>
        <p:spPr>
          <a:xfrm>
            <a:off x="35496" y="98001"/>
            <a:ext cx="9144000" cy="657135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51520" y="1412776"/>
            <a:ext cx="4822825" cy="1143000"/>
          </a:xfrm>
        </p:spPr>
        <p:txBody>
          <a:bodyPr>
            <a:normAutofit fontScale="90000"/>
          </a:bodyPr>
          <a:lstStyle/>
          <a:p>
            <a:pPr eaLnBrk="1" hangingPunct="1"/>
            <a:r>
              <a:rPr lang="ru-RU" sz="4000" dirty="0" smtClean="0"/>
              <a:t>Журналы науки о поверхностях</a:t>
            </a:r>
          </a:p>
        </p:txBody>
      </p:sp>
      <p:pic>
        <p:nvPicPr>
          <p:cNvPr id="5123" name="Picture 6" descr="Поверхность. Рентгеновские, синхротронные и нейтронные исследования">
            <a:hlinkClick r:id="rId2"/>
          </p:cNvPr>
          <p:cNvPicPr>
            <a:picLocks noChangeAspect="1" noChangeArrowheads="1"/>
          </p:cNvPicPr>
          <p:nvPr/>
        </p:nvPicPr>
        <p:blipFill>
          <a:blip r:embed="rId3" cstate="print"/>
          <a:srcRect/>
          <a:stretch>
            <a:fillRect/>
          </a:stretch>
        </p:blipFill>
        <p:spPr bwMode="auto">
          <a:xfrm>
            <a:off x="395536" y="2708920"/>
            <a:ext cx="2160588" cy="3240087"/>
          </a:xfrm>
          <a:prstGeom prst="rect">
            <a:avLst/>
          </a:prstGeom>
          <a:noFill/>
          <a:ln w="9525">
            <a:noFill/>
            <a:miter lim="800000"/>
            <a:headEnd/>
            <a:tailEnd/>
          </a:ln>
        </p:spPr>
      </p:pic>
      <p:pic>
        <p:nvPicPr>
          <p:cNvPr id="5124" name="Picture 8" descr="i?id=48611801-58-72&amp;n=21">
            <a:hlinkClick r:id="rId4"/>
          </p:cNvPr>
          <p:cNvPicPr>
            <a:picLocks noChangeAspect="1" noChangeArrowheads="1"/>
          </p:cNvPicPr>
          <p:nvPr/>
        </p:nvPicPr>
        <p:blipFill>
          <a:blip r:embed="rId5" cstate="print"/>
          <a:srcRect/>
          <a:stretch>
            <a:fillRect/>
          </a:stretch>
        </p:blipFill>
        <p:spPr bwMode="auto">
          <a:xfrm>
            <a:off x="2843808" y="3212976"/>
            <a:ext cx="2060575" cy="2663825"/>
          </a:xfrm>
          <a:prstGeom prst="rect">
            <a:avLst/>
          </a:prstGeom>
          <a:noFill/>
          <a:ln w="9525">
            <a:noFill/>
            <a:miter lim="800000"/>
            <a:headEnd/>
            <a:tailEnd/>
          </a:ln>
        </p:spPr>
      </p:pic>
      <p:pic>
        <p:nvPicPr>
          <p:cNvPr id="5125" name="Picture 10" descr="ass_cov"/>
          <p:cNvPicPr>
            <a:picLocks noChangeAspect="1" noChangeArrowheads="1"/>
          </p:cNvPicPr>
          <p:nvPr/>
        </p:nvPicPr>
        <p:blipFill>
          <a:blip r:embed="rId6" cstate="print"/>
          <a:srcRect/>
          <a:stretch>
            <a:fillRect/>
          </a:stretch>
        </p:blipFill>
        <p:spPr bwMode="auto">
          <a:xfrm>
            <a:off x="5076056" y="3429000"/>
            <a:ext cx="1965325" cy="2736850"/>
          </a:xfrm>
          <a:prstGeom prst="rect">
            <a:avLst/>
          </a:prstGeom>
          <a:noFill/>
          <a:ln w="9525">
            <a:noFill/>
            <a:miter lim="800000"/>
            <a:headEnd/>
            <a:tailEnd/>
          </a:ln>
        </p:spPr>
      </p:pic>
      <p:pic>
        <p:nvPicPr>
          <p:cNvPr id="5126" name="Picture 12" descr="ssp2011"/>
          <p:cNvPicPr>
            <a:picLocks noChangeAspect="1" noChangeArrowheads="1"/>
          </p:cNvPicPr>
          <p:nvPr/>
        </p:nvPicPr>
        <p:blipFill>
          <a:blip r:embed="rId7" cstate="print"/>
          <a:srcRect/>
          <a:stretch>
            <a:fillRect/>
          </a:stretch>
        </p:blipFill>
        <p:spPr bwMode="auto">
          <a:xfrm>
            <a:off x="7113588" y="3933825"/>
            <a:ext cx="2030412" cy="2705100"/>
          </a:xfrm>
          <a:prstGeom prst="rect">
            <a:avLst/>
          </a:prstGeom>
          <a:noFill/>
          <a:ln w="9525">
            <a:noFill/>
            <a:miter lim="800000"/>
            <a:headEnd/>
            <a:tailEnd/>
          </a:ln>
        </p:spPr>
      </p:pic>
      <p:pic>
        <p:nvPicPr>
          <p:cNvPr id="5127" name="Picture 14" descr="New Journal of Physics.gif">
            <a:hlinkClick r:id="rId8"/>
          </p:cNvPr>
          <p:cNvPicPr>
            <a:picLocks noChangeAspect="1" noChangeArrowheads="1"/>
          </p:cNvPicPr>
          <p:nvPr/>
        </p:nvPicPr>
        <p:blipFill>
          <a:blip r:embed="rId9" cstate="print"/>
          <a:srcRect/>
          <a:stretch>
            <a:fillRect/>
          </a:stretch>
        </p:blipFill>
        <p:spPr bwMode="auto">
          <a:xfrm>
            <a:off x="7372350" y="908720"/>
            <a:ext cx="1771650" cy="2565400"/>
          </a:xfrm>
          <a:prstGeom prst="rect">
            <a:avLst/>
          </a:prstGeom>
          <a:noFill/>
          <a:ln w="9525">
            <a:noFill/>
            <a:miter lim="800000"/>
            <a:headEnd/>
            <a:tailEnd/>
          </a:ln>
        </p:spPr>
      </p:pic>
      <p:sp>
        <p:nvSpPr>
          <p:cNvPr id="5128" name="Rectangle 15"/>
          <p:cNvSpPr>
            <a:spLocks noChangeArrowheads="1"/>
          </p:cNvSpPr>
          <p:nvPr/>
        </p:nvSpPr>
        <p:spPr bwMode="auto">
          <a:xfrm>
            <a:off x="5076056" y="1628800"/>
            <a:ext cx="2016125" cy="1223963"/>
          </a:xfrm>
          <a:prstGeom prst="rect">
            <a:avLst/>
          </a:prstGeom>
          <a:noFill/>
          <a:ln w="9525">
            <a:noFill/>
            <a:miter lim="800000"/>
            <a:headEnd/>
            <a:tailEnd/>
          </a:ln>
        </p:spPr>
        <p:txBody>
          <a:bodyPr wrap="none" anchor="ctr"/>
          <a:lstStyle/>
          <a:p>
            <a:pPr algn="ctr"/>
            <a:r>
              <a:rPr lang="ru-RU" dirty="0"/>
              <a:t>А этот журнал </a:t>
            </a:r>
          </a:p>
          <a:p>
            <a:pPr algn="ctr"/>
            <a:r>
              <a:rPr lang="ru-RU" dirty="0"/>
              <a:t>печатает статьи </a:t>
            </a:r>
          </a:p>
          <a:p>
            <a:pPr algn="ctr"/>
            <a:r>
              <a:rPr lang="ru-RU" dirty="0"/>
              <a:t>по математическим </a:t>
            </a:r>
          </a:p>
          <a:p>
            <a:pPr algn="ctr"/>
            <a:r>
              <a:rPr lang="ru-RU" dirty="0"/>
              <a:t>методам </a:t>
            </a:r>
          </a:p>
          <a:p>
            <a:pPr algn="ctr"/>
            <a:r>
              <a:rPr lang="ru-RU" dirty="0"/>
              <a:t>в экономике</a:t>
            </a:r>
          </a:p>
        </p:txBody>
      </p:sp>
      <p:sp>
        <p:nvSpPr>
          <p:cNvPr id="5129" name="Rectangle 16"/>
          <p:cNvSpPr>
            <a:spLocks noChangeArrowheads="1"/>
          </p:cNvSpPr>
          <p:nvPr/>
        </p:nvSpPr>
        <p:spPr bwMode="auto">
          <a:xfrm>
            <a:off x="899592" y="5805264"/>
            <a:ext cx="4537075" cy="792162"/>
          </a:xfrm>
          <a:prstGeom prst="rect">
            <a:avLst/>
          </a:prstGeom>
          <a:noFill/>
          <a:ln w="9525">
            <a:noFill/>
            <a:miter lim="800000"/>
            <a:headEnd/>
            <a:tailEnd/>
          </a:ln>
        </p:spPr>
        <p:txBody>
          <a:bodyPr wrap="none" anchor="ctr"/>
          <a:lstStyle/>
          <a:p>
            <a:pPr algn="ctr"/>
            <a:r>
              <a:rPr lang="ru-RU" dirty="0"/>
              <a:t>Эти журналы не печатают статьи </a:t>
            </a:r>
          </a:p>
          <a:p>
            <a:pPr algn="ctr"/>
            <a:r>
              <a:rPr lang="ru-RU" dirty="0"/>
              <a:t>по математическим методам в экономике</a:t>
            </a:r>
          </a:p>
        </p:txBody>
      </p:sp>
      <p:sp>
        <p:nvSpPr>
          <p:cNvPr id="10" name="TextBox 9"/>
          <p:cNvSpPr txBox="1"/>
          <p:nvPr/>
        </p:nvSpPr>
        <p:spPr>
          <a:xfrm>
            <a:off x="755576" y="0"/>
            <a:ext cx="7380312" cy="1077218"/>
          </a:xfrm>
          <a:prstGeom prst="rect">
            <a:avLst/>
          </a:prstGeom>
          <a:noFill/>
        </p:spPr>
        <p:txBody>
          <a:bodyPr wrap="square" rtlCol="0">
            <a:spAutoFit/>
          </a:bodyPr>
          <a:lstStyle/>
          <a:p>
            <a:r>
              <a:rPr lang="ru-RU" sz="3200" b="1" dirty="0" smtClean="0">
                <a:solidFill>
                  <a:schemeClr val="accent6">
                    <a:lumMod val="75000"/>
                  </a:schemeClr>
                </a:solidFill>
              </a:rPr>
              <a:t>Экономическое пространство – науки о поверхностях (физика, химия)</a:t>
            </a:r>
            <a:endParaRPr lang="ru-RU" sz="32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8" grpId="0"/>
      <p:bldP spid="51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46</a:t>
            </a:fld>
            <a:endParaRPr lang="ru-RU"/>
          </a:p>
        </p:txBody>
      </p:sp>
      <p:sp>
        <p:nvSpPr>
          <p:cNvPr id="3" name="TextBox 2"/>
          <p:cNvSpPr txBox="1"/>
          <p:nvPr/>
        </p:nvSpPr>
        <p:spPr>
          <a:xfrm>
            <a:off x="0" y="116632"/>
            <a:ext cx="9144000" cy="1200329"/>
          </a:xfrm>
          <a:prstGeom prst="rect">
            <a:avLst/>
          </a:prstGeom>
          <a:noFill/>
        </p:spPr>
        <p:txBody>
          <a:bodyPr wrap="square" rtlCol="0">
            <a:spAutoFit/>
          </a:bodyPr>
          <a:lstStyle/>
          <a:p>
            <a:r>
              <a:rPr lang="ru-RU" sz="2400" dirty="0" smtClean="0"/>
              <a:t>Имеются, </a:t>
            </a:r>
            <a:r>
              <a:rPr lang="ru-RU" sz="2400" dirty="0" err="1" smtClean="0"/>
              <a:t>по-крайней</a:t>
            </a:r>
            <a:r>
              <a:rPr lang="ru-RU" sz="2400" dirty="0" smtClean="0"/>
              <a:t> мере, три направления, по которым вполне может быть налажено сотрудничество между экономистами и специалистами естественных наук, с физиками и химиками.</a:t>
            </a:r>
            <a:endParaRPr lang="ru-RU" sz="2400" dirty="0"/>
          </a:p>
        </p:txBody>
      </p:sp>
      <p:sp>
        <p:nvSpPr>
          <p:cNvPr id="4" name="TextBox 3"/>
          <p:cNvSpPr txBox="1"/>
          <p:nvPr/>
        </p:nvSpPr>
        <p:spPr>
          <a:xfrm>
            <a:off x="0" y="1340768"/>
            <a:ext cx="9144000" cy="2677656"/>
          </a:xfrm>
          <a:prstGeom prst="rect">
            <a:avLst/>
          </a:prstGeom>
          <a:noFill/>
        </p:spPr>
        <p:txBody>
          <a:bodyPr wrap="square" rtlCol="0">
            <a:spAutoFit/>
          </a:bodyPr>
          <a:lstStyle/>
          <a:p>
            <a:r>
              <a:rPr lang="ru-RU" sz="2400" dirty="0" smtClean="0"/>
              <a:t>Первая – проблема взаимовлияния соседей или пространственная автокорреляция. В рамках экономических исследований мы изучаем то, как влияет на развитие данного региона развитие соседних регионов. Применительно к физике и химии это может быть применено, например, для изучения взаимовлияния соседних кластеров при росте пленок, когда формируются так называемые кластеры-близнецы (</a:t>
            </a:r>
            <a:r>
              <a:rPr lang="en-US" sz="2400" dirty="0" smtClean="0"/>
              <a:t>twins</a:t>
            </a:r>
            <a:r>
              <a:rPr lang="ru-RU" sz="2400" dirty="0" smtClean="0"/>
              <a:t>). </a:t>
            </a:r>
            <a:endParaRPr lang="ru-RU" sz="2400" dirty="0"/>
          </a:p>
        </p:txBody>
      </p:sp>
      <p:sp>
        <p:nvSpPr>
          <p:cNvPr id="5" name="TextBox 4"/>
          <p:cNvSpPr txBox="1"/>
          <p:nvPr/>
        </p:nvSpPr>
        <p:spPr>
          <a:xfrm>
            <a:off x="0" y="4005064"/>
            <a:ext cx="9144000" cy="2308324"/>
          </a:xfrm>
          <a:prstGeom prst="rect">
            <a:avLst/>
          </a:prstGeom>
          <a:noFill/>
        </p:spPr>
        <p:txBody>
          <a:bodyPr wrap="square" rtlCol="0">
            <a:spAutoFit/>
          </a:bodyPr>
          <a:lstStyle/>
          <a:p>
            <a:r>
              <a:rPr lang="ru-RU" sz="2400" dirty="0" smtClean="0"/>
              <a:t>Вторая – нерегулярные сетки. Сеточные (регулярные) модели в пространственной экономике не использовались , т.к. пространственная экономика – это нерегулярные сетки. Даже в естественных науках нерегулярные сетки как инструмент начинают использоваться только в самые последние годы. Так что ждем прогресса в этой области и проводим первые расчеты.</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3CDB5E4F-DE70-43B4-BCB7-CEC1099326A2}" type="slidenum">
              <a:rPr lang="ru-RU" smtClean="0"/>
              <a:pPr/>
              <a:t>47</a:t>
            </a:fld>
            <a:endParaRPr lang="ru-RU"/>
          </a:p>
        </p:txBody>
      </p:sp>
      <p:sp>
        <p:nvSpPr>
          <p:cNvPr id="3" name="TextBox 2"/>
          <p:cNvSpPr txBox="1"/>
          <p:nvPr/>
        </p:nvSpPr>
        <p:spPr>
          <a:xfrm>
            <a:off x="0" y="404664"/>
            <a:ext cx="9144000" cy="4154984"/>
          </a:xfrm>
          <a:prstGeom prst="rect">
            <a:avLst/>
          </a:prstGeom>
          <a:noFill/>
        </p:spPr>
        <p:txBody>
          <a:bodyPr wrap="square" rtlCol="0">
            <a:spAutoFit/>
          </a:bodyPr>
          <a:lstStyle/>
          <a:p>
            <a:r>
              <a:rPr lang="ru-RU" sz="2400" dirty="0" smtClean="0"/>
              <a:t>Третья – диаграммы Вороного. Они являются развитием триангуляционных сеток, и здесь очевидно сотрудничество с Институтом химической кинетики и горения (лаборатория </a:t>
            </a:r>
            <a:r>
              <a:rPr lang="ru-RU" sz="2400" dirty="0" err="1" smtClean="0"/>
              <a:t>мезомолекулярных</a:t>
            </a:r>
            <a:r>
              <a:rPr lang="ru-RU" sz="2400" dirty="0" smtClean="0"/>
              <a:t> соединений). В отличие от химиков, которые работают с трехмерными диаграммами Вороного, для экономистов достаточно работать в двух измерениях. Поэтому нам ближе математические процедуры, с помощью которых изучаются процессы идущие на поверхности, например, рост пленок. Ближе всего те работы, которые ведутся в Институте неорганической химии. Начинаем налаживать методические связи в этой области с Институтом катализа.</a:t>
            </a:r>
            <a:endParaRPr lang="ru-R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20120920_132541.jpg"/>
          <p:cNvPicPr>
            <a:picLocks noChangeAspect="1"/>
          </p:cNvPicPr>
          <p:nvPr/>
        </p:nvPicPr>
        <p:blipFill>
          <a:blip r:embed="rId2" cstate="print"/>
          <a:stretch>
            <a:fillRect/>
          </a:stretch>
        </p:blipFill>
        <p:spPr>
          <a:xfrm>
            <a:off x="0" y="0"/>
            <a:ext cx="9144000" cy="6858000"/>
          </a:xfrm>
          <a:prstGeom prst="rect">
            <a:avLst/>
          </a:prstGeom>
        </p:spPr>
      </p:pic>
      <p:sp>
        <p:nvSpPr>
          <p:cNvPr id="2" name="Номер слайда 1"/>
          <p:cNvSpPr>
            <a:spLocks noGrp="1"/>
          </p:cNvSpPr>
          <p:nvPr>
            <p:ph type="sldNum" sz="quarter" idx="12"/>
          </p:nvPr>
        </p:nvSpPr>
        <p:spPr/>
        <p:txBody>
          <a:bodyPr/>
          <a:lstStyle/>
          <a:p>
            <a:fld id="{3CDB5E4F-DE70-43B4-BCB7-CEC1099326A2}" type="slidenum">
              <a:rPr lang="ru-RU" smtClean="0"/>
              <a:pPr/>
              <a:t>48</a:t>
            </a:fld>
            <a:endParaRPr lang="ru-RU"/>
          </a:p>
        </p:txBody>
      </p:sp>
      <p:sp>
        <p:nvSpPr>
          <p:cNvPr id="4" name="TextBox 3"/>
          <p:cNvSpPr txBox="1"/>
          <p:nvPr/>
        </p:nvSpPr>
        <p:spPr>
          <a:xfrm>
            <a:off x="755576" y="404664"/>
            <a:ext cx="4248472" cy="1754326"/>
          </a:xfrm>
          <a:prstGeom prst="rect">
            <a:avLst/>
          </a:prstGeom>
          <a:noFill/>
        </p:spPr>
        <p:txBody>
          <a:bodyPr wrap="square" rtlCol="0">
            <a:spAutoFit/>
          </a:bodyPr>
          <a:lstStyle/>
          <a:p>
            <a:r>
              <a:rPr lang="ru-RU" sz="5400" b="1" dirty="0" smtClean="0">
                <a:solidFill>
                  <a:schemeClr val="bg2">
                    <a:lumMod val="75000"/>
                  </a:schemeClr>
                </a:solidFill>
              </a:rPr>
              <a:t>Благодарю за внимание</a:t>
            </a:r>
            <a:endParaRPr lang="ru-RU" sz="54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1569660"/>
          </a:xfrm>
          <a:prstGeom prst="rect">
            <a:avLst/>
          </a:prstGeom>
          <a:noFill/>
        </p:spPr>
        <p:txBody>
          <a:bodyPr wrap="square" rtlCol="0">
            <a:spAutoFit/>
          </a:bodyPr>
          <a:lstStyle/>
          <a:p>
            <a:pPr marL="0" lvl="1"/>
            <a:r>
              <a:rPr lang="ru-RU" sz="2400" dirty="0" smtClean="0">
                <a:latin typeface="Calibri" pitchFamily="34" charset="0"/>
              </a:rPr>
              <a:t>В условиях однородного пространства, совершенной конкуренции и постоянной отдачи от масштаба </a:t>
            </a:r>
            <a:r>
              <a:rPr lang="ru-RU" sz="2400" b="1" i="1" dirty="0" smtClean="0">
                <a:solidFill>
                  <a:schemeClr val="bg2">
                    <a:lumMod val="50000"/>
                  </a:schemeClr>
                </a:solidFill>
                <a:latin typeface="Calibri" pitchFamily="34" charset="0"/>
              </a:rPr>
              <a:t>не возникает движения товаров и факторов</a:t>
            </a:r>
            <a:r>
              <a:rPr lang="ru-RU" sz="2400" dirty="0" smtClean="0">
                <a:latin typeface="Calibri" pitchFamily="34" charset="0"/>
              </a:rPr>
              <a:t> – в каждой точке производится и потребляется все необходимое, и пространство представляет собой набор автаркий.</a:t>
            </a:r>
          </a:p>
        </p:txBody>
      </p:sp>
      <p:sp>
        <p:nvSpPr>
          <p:cNvPr id="3" name="TextBox 2"/>
          <p:cNvSpPr txBox="1"/>
          <p:nvPr/>
        </p:nvSpPr>
        <p:spPr>
          <a:xfrm>
            <a:off x="179512" y="2996952"/>
            <a:ext cx="8676456" cy="3046988"/>
          </a:xfrm>
          <a:prstGeom prst="rect">
            <a:avLst/>
          </a:prstGeom>
          <a:noFill/>
        </p:spPr>
        <p:txBody>
          <a:bodyPr wrap="square" rtlCol="0">
            <a:spAutoFit/>
          </a:bodyPr>
          <a:lstStyle/>
          <a:p>
            <a:r>
              <a:rPr lang="ru-RU" sz="2400" dirty="0"/>
              <a:t>Достаточно развитыми и весьма сложными математически являются модели </a:t>
            </a:r>
            <a:r>
              <a:rPr lang="ru-RU" sz="2400" b="1" i="1" dirty="0">
                <a:solidFill>
                  <a:schemeClr val="bg2">
                    <a:lumMod val="50000"/>
                  </a:schemeClr>
                </a:solidFill>
              </a:rPr>
              <a:t>непрерывного</a:t>
            </a:r>
            <a:r>
              <a:rPr lang="ru-RU" sz="2400" dirty="0"/>
              <a:t> пространства </a:t>
            </a:r>
            <a:r>
              <a:rPr lang="ru-RU" sz="2400" b="1" i="1" dirty="0" err="1">
                <a:solidFill>
                  <a:schemeClr val="bg2">
                    <a:lumMod val="50000"/>
                  </a:schemeClr>
                </a:solidFill>
              </a:rPr>
              <a:t>Бекмана-Пуу</a:t>
            </a:r>
            <a:r>
              <a:rPr lang="ru-RU" sz="2400" dirty="0"/>
              <a:t> (1981-85), </a:t>
            </a:r>
            <a:r>
              <a:rPr lang="ru-RU" sz="2400" b="1" i="1" dirty="0" err="1">
                <a:solidFill>
                  <a:schemeClr val="bg2">
                    <a:lumMod val="50000"/>
                  </a:schemeClr>
                </a:solidFill>
              </a:rPr>
              <a:t>Андерсона-Занга</a:t>
            </a:r>
            <a:r>
              <a:rPr lang="ru-RU" sz="2400" dirty="0"/>
              <a:t> (1988), в которых оперируют непрерывными на плоскости (экономическом пространстве) функциями затрат, объемов производств, наличия факторов, а потоки товаров и факторов представляются векторными полями. Интересные и достаточно сложные модели разработаны в </a:t>
            </a:r>
            <a:r>
              <a:rPr lang="ru-RU" sz="2400" dirty="0" smtClean="0"/>
              <a:t>рамках </a:t>
            </a:r>
            <a:r>
              <a:rPr lang="ru-RU" sz="2400" dirty="0"/>
              <a:t>так называемой новой городской </a:t>
            </a:r>
            <a:r>
              <a:rPr lang="ru-RU" sz="2400" dirty="0" smtClean="0"/>
              <a:t>экономики.</a:t>
            </a:r>
            <a:endParaRPr lang="ru-RU" sz="2400" dirty="0"/>
          </a:p>
        </p:txBody>
      </p:sp>
      <p:sp>
        <p:nvSpPr>
          <p:cNvPr id="4" name="Номер слайда 3"/>
          <p:cNvSpPr>
            <a:spLocks noGrp="1"/>
          </p:cNvSpPr>
          <p:nvPr>
            <p:ph type="sldNum" sz="quarter" idx="12"/>
          </p:nvPr>
        </p:nvSpPr>
        <p:spPr/>
        <p:txBody>
          <a:bodyPr/>
          <a:lstStyle/>
          <a:p>
            <a:fld id="{3CDB5E4F-DE70-43B4-BCB7-CEC1099326A2}" type="slidenum">
              <a:rPr lang="ru-RU" smtClean="0"/>
              <a:pPr/>
              <a:t>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388424" cy="1569660"/>
          </a:xfrm>
          <a:prstGeom prst="rect">
            <a:avLst/>
          </a:prstGeom>
          <a:noFill/>
        </p:spPr>
        <p:txBody>
          <a:bodyPr wrap="square" rtlCol="0">
            <a:spAutoFit/>
          </a:bodyPr>
          <a:lstStyle/>
          <a:p>
            <a:r>
              <a:rPr lang="ru-RU" sz="2400" b="1" i="1" dirty="0">
                <a:solidFill>
                  <a:schemeClr val="bg2">
                    <a:lumMod val="50000"/>
                  </a:schemeClr>
                </a:solidFill>
              </a:rPr>
              <a:t>Региональная экономика </a:t>
            </a:r>
            <a:r>
              <a:rPr lang="ru-RU" sz="2400" dirty="0"/>
              <a:t>как наука возникла в 50-х годах 20 века на базе работ Яна </a:t>
            </a:r>
            <a:r>
              <a:rPr lang="ru-RU" sz="2400" b="1" i="1" dirty="0" err="1">
                <a:solidFill>
                  <a:schemeClr val="bg2">
                    <a:lumMod val="50000"/>
                  </a:schemeClr>
                </a:solidFill>
              </a:rPr>
              <a:t>Тинбергена</a:t>
            </a:r>
            <a:r>
              <a:rPr lang="ru-RU" sz="2400" dirty="0"/>
              <a:t> и </a:t>
            </a:r>
            <a:r>
              <a:rPr lang="ru-RU" sz="2400" dirty="0" err="1"/>
              <a:t>Уолтера</a:t>
            </a:r>
            <a:r>
              <a:rPr lang="ru-RU" sz="2400" dirty="0"/>
              <a:t> </a:t>
            </a:r>
            <a:r>
              <a:rPr lang="ru-RU" sz="2400" b="1" i="1" dirty="0" err="1">
                <a:solidFill>
                  <a:schemeClr val="bg2">
                    <a:lumMod val="50000"/>
                  </a:schemeClr>
                </a:solidFill>
              </a:rPr>
              <a:t>Айзарда</a:t>
            </a:r>
            <a:r>
              <a:rPr lang="ru-RU" sz="2400" dirty="0"/>
              <a:t> под сильным воздействием </a:t>
            </a:r>
            <a:r>
              <a:rPr lang="ru-RU" sz="2400" b="1" i="1" dirty="0" err="1">
                <a:solidFill>
                  <a:schemeClr val="bg2">
                    <a:lumMod val="50000"/>
                  </a:schemeClr>
                </a:solidFill>
              </a:rPr>
              <a:t>кейнс</a:t>
            </a:r>
            <a:r>
              <a:rPr lang="ru-RU" sz="2400" dirty="0" err="1"/>
              <a:t>ианских</a:t>
            </a:r>
            <a:r>
              <a:rPr lang="ru-RU" sz="2400" dirty="0"/>
              <a:t> </a:t>
            </a:r>
            <a:r>
              <a:rPr lang="ru-RU" sz="2400" dirty="0" err="1"/>
              <a:t>макро-эконометрических</a:t>
            </a:r>
            <a:r>
              <a:rPr lang="ru-RU" sz="2400" dirty="0"/>
              <a:t> и </a:t>
            </a:r>
            <a:r>
              <a:rPr lang="ru-RU" sz="2400" b="1" i="1" dirty="0" err="1">
                <a:solidFill>
                  <a:schemeClr val="bg2">
                    <a:lumMod val="50000"/>
                  </a:schemeClr>
                </a:solidFill>
              </a:rPr>
              <a:t>леонтьев</a:t>
            </a:r>
            <a:r>
              <a:rPr lang="ru-RU" sz="2400" dirty="0" err="1"/>
              <a:t>ских</a:t>
            </a:r>
            <a:r>
              <a:rPr lang="ru-RU" sz="2400" dirty="0"/>
              <a:t> межотраслевых моделей.</a:t>
            </a:r>
          </a:p>
        </p:txBody>
      </p:sp>
      <p:sp>
        <p:nvSpPr>
          <p:cNvPr id="3" name="TextBox 2"/>
          <p:cNvSpPr txBox="1"/>
          <p:nvPr/>
        </p:nvSpPr>
        <p:spPr>
          <a:xfrm>
            <a:off x="683568" y="1628800"/>
            <a:ext cx="8172400" cy="461665"/>
          </a:xfrm>
          <a:prstGeom prst="rect">
            <a:avLst/>
          </a:prstGeom>
          <a:noFill/>
        </p:spPr>
        <p:txBody>
          <a:bodyPr wrap="square" rtlCol="0">
            <a:spAutoFit/>
          </a:bodyPr>
          <a:lstStyle/>
          <a:p>
            <a:r>
              <a:rPr lang="ru-RU" sz="2400" dirty="0"/>
              <a:t>На их базе стали развиваться </a:t>
            </a:r>
            <a:r>
              <a:rPr lang="ru-RU" sz="2400" b="1" i="1" dirty="0" err="1">
                <a:solidFill>
                  <a:schemeClr val="bg2">
                    <a:lumMod val="50000"/>
                  </a:schemeClr>
                </a:solidFill>
              </a:rPr>
              <a:t>многорегиональные</a:t>
            </a:r>
            <a:r>
              <a:rPr lang="ru-RU" sz="2400" dirty="0"/>
              <a:t> модели.</a:t>
            </a:r>
          </a:p>
        </p:txBody>
      </p:sp>
      <p:sp>
        <p:nvSpPr>
          <p:cNvPr id="4" name="TextBox 3"/>
          <p:cNvSpPr txBox="1"/>
          <p:nvPr/>
        </p:nvSpPr>
        <p:spPr>
          <a:xfrm>
            <a:off x="395536" y="2780928"/>
            <a:ext cx="8028384" cy="1569660"/>
          </a:xfrm>
          <a:prstGeom prst="rect">
            <a:avLst/>
          </a:prstGeom>
          <a:noFill/>
        </p:spPr>
        <p:txBody>
          <a:bodyPr wrap="square" rtlCol="0">
            <a:spAutoFit/>
          </a:bodyPr>
          <a:lstStyle/>
          <a:p>
            <a:r>
              <a:rPr lang="ru-RU" sz="2400" dirty="0" smtClean="0"/>
              <a:t>Например</a:t>
            </a:r>
            <a:r>
              <a:rPr lang="ru-RU" sz="2400" dirty="0"/>
              <a:t>, в </a:t>
            </a:r>
            <a:r>
              <a:rPr lang="ru-RU" sz="2400" b="1" i="1" dirty="0">
                <a:solidFill>
                  <a:schemeClr val="bg2">
                    <a:lumMod val="50000"/>
                  </a:schemeClr>
                </a:solidFill>
              </a:rPr>
              <a:t>США</a:t>
            </a:r>
            <a:r>
              <a:rPr lang="ru-RU" sz="2400" dirty="0"/>
              <a:t> </a:t>
            </a:r>
            <a:r>
              <a:rPr lang="ru-RU" sz="2400" dirty="0" smtClean="0"/>
              <a:t>наибольшую известность получили </a:t>
            </a:r>
            <a:r>
              <a:rPr lang="ru-RU" sz="2400" dirty="0"/>
              <a:t>три </a:t>
            </a:r>
            <a:r>
              <a:rPr lang="ru-RU" sz="2400" dirty="0" err="1" smtClean="0"/>
              <a:t>многорегиональные</a:t>
            </a:r>
            <a:r>
              <a:rPr lang="ru-RU" sz="2400" dirty="0" smtClean="0"/>
              <a:t> межотраслевые модели: </a:t>
            </a:r>
            <a:r>
              <a:rPr lang="en-US" sz="2400" dirty="0"/>
              <a:t>IMPLAN I</a:t>
            </a:r>
            <a:r>
              <a:rPr lang="ru-RU" sz="2400" dirty="0"/>
              <a:t>-0 (</a:t>
            </a:r>
            <a:r>
              <a:rPr lang="en-US" sz="2400" dirty="0"/>
              <a:t>Input</a:t>
            </a:r>
            <a:r>
              <a:rPr lang="ru-RU" sz="2400" dirty="0"/>
              <a:t>-</a:t>
            </a:r>
            <a:r>
              <a:rPr lang="en-US" sz="2400" dirty="0"/>
              <a:t>Output</a:t>
            </a:r>
            <a:r>
              <a:rPr lang="ru-RU" sz="2400" dirty="0"/>
              <a:t>), </a:t>
            </a:r>
            <a:r>
              <a:rPr lang="en-US" sz="2400" dirty="0"/>
              <a:t>NIEMO</a:t>
            </a:r>
            <a:r>
              <a:rPr lang="ru-RU" sz="2400" dirty="0"/>
              <a:t> (</a:t>
            </a:r>
            <a:r>
              <a:rPr lang="en-US" sz="2400" dirty="0"/>
              <a:t>National Interstate Economic Model</a:t>
            </a:r>
            <a:r>
              <a:rPr lang="ru-RU" sz="2400" dirty="0"/>
              <a:t>), </a:t>
            </a:r>
            <a:r>
              <a:rPr lang="en-US" sz="2400" dirty="0"/>
              <a:t>RUBMRIO</a:t>
            </a:r>
            <a:r>
              <a:rPr lang="ru-RU" sz="2400" dirty="0"/>
              <a:t> (</a:t>
            </a:r>
            <a:r>
              <a:rPr lang="en-US" sz="2400" dirty="0"/>
              <a:t>Random</a:t>
            </a:r>
            <a:r>
              <a:rPr lang="ru-RU" sz="2400" dirty="0"/>
              <a:t>-</a:t>
            </a:r>
            <a:r>
              <a:rPr lang="en-US" sz="2400" dirty="0"/>
              <a:t>Utility</a:t>
            </a:r>
            <a:r>
              <a:rPr lang="ru-RU" sz="2400" dirty="0"/>
              <a:t>-</a:t>
            </a:r>
            <a:r>
              <a:rPr lang="en-US" sz="2400" dirty="0"/>
              <a:t>Based Multiregional Input</a:t>
            </a:r>
            <a:r>
              <a:rPr lang="ru-RU" sz="2400" dirty="0"/>
              <a:t>-</a:t>
            </a:r>
            <a:r>
              <a:rPr lang="en-US" sz="2400" dirty="0"/>
              <a:t>Output</a:t>
            </a:r>
            <a:r>
              <a:rPr lang="ru-RU" sz="2400" dirty="0"/>
              <a:t>).</a:t>
            </a:r>
          </a:p>
        </p:txBody>
      </p:sp>
      <p:sp>
        <p:nvSpPr>
          <p:cNvPr id="5" name="TextBox 4"/>
          <p:cNvSpPr txBox="1"/>
          <p:nvPr/>
        </p:nvSpPr>
        <p:spPr>
          <a:xfrm>
            <a:off x="1331640" y="4509120"/>
            <a:ext cx="7416824" cy="1569660"/>
          </a:xfrm>
          <a:prstGeom prst="rect">
            <a:avLst/>
          </a:prstGeom>
          <a:noFill/>
        </p:spPr>
        <p:txBody>
          <a:bodyPr wrap="square" rtlCol="0">
            <a:spAutoFit/>
          </a:bodyPr>
          <a:lstStyle/>
          <a:p>
            <a:r>
              <a:rPr lang="ru-RU" sz="2400" dirty="0" smtClean="0"/>
              <a:t>В </a:t>
            </a:r>
            <a:r>
              <a:rPr lang="ru-RU" sz="2400" b="1" i="1" dirty="0" smtClean="0">
                <a:solidFill>
                  <a:schemeClr val="bg2">
                    <a:lumMod val="50000"/>
                  </a:schemeClr>
                </a:solidFill>
              </a:rPr>
              <a:t>СССР-России</a:t>
            </a:r>
            <a:r>
              <a:rPr lang="ru-RU" sz="2400" dirty="0" smtClean="0"/>
              <a:t> долгое время (начиная с конца 60-х годов прошлого века) использовалась и используется модель </a:t>
            </a:r>
            <a:r>
              <a:rPr lang="ru-RU" sz="2400" b="1" i="1" dirty="0" err="1" smtClean="0">
                <a:solidFill>
                  <a:schemeClr val="bg2">
                    <a:lumMod val="50000"/>
                  </a:schemeClr>
                </a:solidFill>
              </a:rPr>
              <a:t>Гранберга</a:t>
            </a:r>
            <a:r>
              <a:rPr lang="ru-RU" sz="2400" dirty="0" smtClean="0"/>
              <a:t> – оптимизационная </a:t>
            </a:r>
            <a:r>
              <a:rPr lang="ru-RU" sz="2400" dirty="0" err="1" smtClean="0"/>
              <a:t>многорегиональная</a:t>
            </a:r>
            <a:r>
              <a:rPr lang="ru-RU" sz="2400" dirty="0" smtClean="0"/>
              <a:t> межотраслевая модель (</a:t>
            </a:r>
            <a:r>
              <a:rPr lang="ru-RU" sz="2400" b="1" i="1" dirty="0" smtClean="0">
                <a:solidFill>
                  <a:schemeClr val="bg2">
                    <a:lumMod val="50000"/>
                  </a:schemeClr>
                </a:solidFill>
              </a:rPr>
              <a:t>ОМММ</a:t>
            </a:r>
            <a:r>
              <a:rPr lang="ru-RU" sz="2400" dirty="0" smtClean="0"/>
              <a:t>). </a:t>
            </a:r>
            <a:endParaRPr lang="ru-RU" sz="2400" dirty="0"/>
          </a:p>
        </p:txBody>
      </p:sp>
      <p:sp>
        <p:nvSpPr>
          <p:cNvPr id="6" name="TextBox 5"/>
          <p:cNvSpPr txBox="1"/>
          <p:nvPr/>
        </p:nvSpPr>
        <p:spPr>
          <a:xfrm>
            <a:off x="0" y="2204864"/>
            <a:ext cx="9144000" cy="461665"/>
          </a:xfrm>
          <a:prstGeom prst="rect">
            <a:avLst/>
          </a:prstGeom>
          <a:noFill/>
        </p:spPr>
        <p:txBody>
          <a:bodyPr wrap="square" rtlCol="0">
            <a:spAutoFit/>
          </a:bodyPr>
          <a:lstStyle/>
          <a:p>
            <a:r>
              <a:rPr lang="ru-RU" sz="2400" dirty="0" smtClean="0"/>
              <a:t>Такие модели разрабатывались и использовались в разных странах.</a:t>
            </a:r>
          </a:p>
        </p:txBody>
      </p:sp>
      <p:sp>
        <p:nvSpPr>
          <p:cNvPr id="7" name="TextBox 6"/>
          <p:cNvSpPr txBox="1"/>
          <p:nvPr/>
        </p:nvSpPr>
        <p:spPr>
          <a:xfrm>
            <a:off x="2339752" y="6237312"/>
            <a:ext cx="3384376" cy="461665"/>
          </a:xfrm>
          <a:prstGeom prst="rect">
            <a:avLst/>
          </a:prstGeom>
          <a:noFill/>
        </p:spPr>
        <p:txBody>
          <a:bodyPr wrap="square" rtlCol="0">
            <a:spAutoFit/>
          </a:bodyPr>
          <a:lstStyle/>
          <a:p>
            <a:r>
              <a:rPr lang="ru-RU" sz="2400" dirty="0" smtClean="0"/>
              <a:t>Ниже о ней будет речь.</a:t>
            </a:r>
            <a:endParaRPr lang="ru-RU" sz="2400" dirty="0"/>
          </a:p>
        </p:txBody>
      </p:sp>
      <p:sp>
        <p:nvSpPr>
          <p:cNvPr id="8" name="Номер слайда 7"/>
          <p:cNvSpPr>
            <a:spLocks noGrp="1"/>
          </p:cNvSpPr>
          <p:nvPr>
            <p:ph type="sldNum" sz="quarter" idx="12"/>
          </p:nvPr>
        </p:nvSpPr>
        <p:spPr/>
        <p:txBody>
          <a:bodyPr/>
          <a:lstStyle/>
          <a:p>
            <a:fld id="{3CDB5E4F-DE70-43B4-BCB7-CEC1099326A2}" type="slidenum">
              <a:rPr lang="ru-RU" smtClean="0"/>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5580112" cy="830997"/>
          </a:xfrm>
          <a:prstGeom prst="rect">
            <a:avLst/>
          </a:prstGeom>
          <a:noFill/>
        </p:spPr>
        <p:txBody>
          <a:bodyPr wrap="square" rtlCol="0">
            <a:spAutoFit/>
          </a:bodyPr>
          <a:lstStyle/>
          <a:p>
            <a:r>
              <a:rPr lang="ru-RU" sz="2400" dirty="0" err="1"/>
              <a:t>Многорегиональные</a:t>
            </a:r>
            <a:r>
              <a:rPr lang="ru-RU" sz="2400" dirty="0"/>
              <a:t> модели стали разрабатываться и на иных принципах:</a:t>
            </a:r>
          </a:p>
        </p:txBody>
      </p:sp>
      <p:sp>
        <p:nvSpPr>
          <p:cNvPr id="3" name="TextBox 2"/>
          <p:cNvSpPr txBox="1"/>
          <p:nvPr/>
        </p:nvSpPr>
        <p:spPr>
          <a:xfrm>
            <a:off x="1115616" y="1844824"/>
            <a:ext cx="8028384" cy="2308324"/>
          </a:xfrm>
          <a:prstGeom prst="rect">
            <a:avLst/>
          </a:prstGeom>
          <a:noFill/>
        </p:spPr>
        <p:txBody>
          <a:bodyPr wrap="square" rtlCol="0">
            <a:spAutoFit/>
          </a:bodyPr>
          <a:lstStyle/>
          <a:p>
            <a:r>
              <a:rPr lang="ru-RU" sz="2400" dirty="0" smtClean="0"/>
              <a:t>- </a:t>
            </a:r>
            <a:r>
              <a:rPr lang="ru-RU" sz="2400" b="1" i="1" dirty="0" smtClean="0">
                <a:solidFill>
                  <a:schemeClr val="bg2">
                    <a:lumMod val="50000"/>
                  </a:schemeClr>
                </a:solidFill>
              </a:rPr>
              <a:t>гравитационные</a:t>
            </a:r>
            <a:r>
              <a:rPr lang="ru-RU" sz="2400" dirty="0" smtClean="0"/>
              <a:t> </a:t>
            </a:r>
            <a:r>
              <a:rPr lang="ru-RU" sz="2400" dirty="0"/>
              <a:t>модели (</a:t>
            </a:r>
            <a:r>
              <a:rPr lang="ru-RU" sz="2400" b="1" i="1" dirty="0" err="1">
                <a:solidFill>
                  <a:schemeClr val="bg2">
                    <a:lumMod val="50000"/>
                  </a:schemeClr>
                </a:solidFill>
              </a:rPr>
              <a:t>Алонсо</a:t>
            </a:r>
            <a:r>
              <a:rPr lang="ru-RU" sz="2400" dirty="0"/>
              <a:t>, 70-е годы 20 века</a:t>
            </a:r>
            <a:r>
              <a:rPr lang="ru-RU" sz="2400" dirty="0" smtClean="0"/>
              <a:t>), проецирующие в экономику закон всемирного тяготения классической механики,  </a:t>
            </a:r>
            <a:r>
              <a:rPr lang="ru-RU" sz="2400" dirty="0"/>
              <a:t>в которых межрегиональные потоки товаров и т.д. ставились в зависимость от экономических потенциалов регионов-контрагентов, расстояний и затрат на перемещение,</a:t>
            </a:r>
          </a:p>
        </p:txBody>
      </p:sp>
      <p:sp>
        <p:nvSpPr>
          <p:cNvPr id="4" name="TextBox 3"/>
          <p:cNvSpPr txBox="1"/>
          <p:nvPr/>
        </p:nvSpPr>
        <p:spPr>
          <a:xfrm>
            <a:off x="179512" y="4509120"/>
            <a:ext cx="8964488" cy="1569660"/>
          </a:xfrm>
          <a:prstGeom prst="rect">
            <a:avLst/>
          </a:prstGeom>
          <a:noFill/>
        </p:spPr>
        <p:txBody>
          <a:bodyPr wrap="square" rtlCol="0">
            <a:spAutoFit/>
          </a:bodyPr>
          <a:lstStyle/>
          <a:p>
            <a:r>
              <a:rPr lang="ru-RU" sz="2400" dirty="0" smtClean="0"/>
              <a:t>- </a:t>
            </a:r>
            <a:r>
              <a:rPr lang="ru-RU" sz="2400" b="1" i="1" dirty="0" err="1" smtClean="0">
                <a:solidFill>
                  <a:schemeClr val="bg2">
                    <a:lumMod val="50000"/>
                  </a:schemeClr>
                </a:solidFill>
              </a:rPr>
              <a:t>энтропийные</a:t>
            </a:r>
            <a:r>
              <a:rPr lang="ru-RU" sz="2400" dirty="0" smtClean="0"/>
              <a:t> </a:t>
            </a:r>
            <a:r>
              <a:rPr lang="ru-RU" sz="2400" dirty="0"/>
              <a:t>модели (</a:t>
            </a:r>
            <a:r>
              <a:rPr lang="ru-RU" sz="2400" b="1" i="1" dirty="0">
                <a:solidFill>
                  <a:schemeClr val="bg2">
                    <a:lumMod val="50000"/>
                  </a:schemeClr>
                </a:solidFill>
              </a:rPr>
              <a:t>Вильсон</a:t>
            </a:r>
            <a:r>
              <a:rPr lang="ru-RU" sz="2400" dirty="0"/>
              <a:t>, 70-е годы), спроецированные из термодинамики, в которых максимизация энтропии (ожидаемой информации) приводит к определению наиболее вероятного пространственного распределения потоков (товаров и т.д.).</a:t>
            </a:r>
          </a:p>
        </p:txBody>
      </p:sp>
      <p:sp>
        <p:nvSpPr>
          <p:cNvPr id="5" name="Номер слайда 4"/>
          <p:cNvSpPr>
            <a:spLocks noGrp="1"/>
          </p:cNvSpPr>
          <p:nvPr>
            <p:ph type="sldNum" sz="quarter" idx="12"/>
          </p:nvPr>
        </p:nvSpPr>
        <p:spPr/>
        <p:txBody>
          <a:bodyPr/>
          <a:lstStyle/>
          <a:p>
            <a:fld id="{3CDB5E4F-DE70-43B4-BCB7-CEC1099326A2}" type="slidenum">
              <a:rPr lang="ru-RU" smtClean="0"/>
              <a:pPr/>
              <a:t>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172400" cy="1569660"/>
          </a:xfrm>
          <a:prstGeom prst="rect">
            <a:avLst/>
          </a:prstGeom>
          <a:noFill/>
        </p:spPr>
        <p:txBody>
          <a:bodyPr wrap="square" rtlCol="0">
            <a:spAutoFit/>
          </a:bodyPr>
          <a:lstStyle/>
          <a:p>
            <a:r>
              <a:rPr lang="ru-RU" sz="2400" dirty="0"/>
              <a:t>Следующий прорыв – модели </a:t>
            </a:r>
            <a:r>
              <a:rPr lang="ru-RU" sz="2400" b="1" i="1" dirty="0">
                <a:solidFill>
                  <a:schemeClr val="bg2">
                    <a:lumMod val="50000"/>
                  </a:schemeClr>
                </a:solidFill>
              </a:rPr>
              <a:t>новой экономической географии</a:t>
            </a:r>
            <a:r>
              <a:rPr lang="ru-RU" sz="2400" dirty="0"/>
              <a:t>, начавшиеся с одной из работ </a:t>
            </a:r>
            <a:r>
              <a:rPr lang="ru-RU" sz="2400" b="1" i="1" dirty="0" err="1">
                <a:solidFill>
                  <a:schemeClr val="bg2">
                    <a:lumMod val="50000"/>
                  </a:schemeClr>
                </a:solidFill>
              </a:rPr>
              <a:t>Кругмана</a:t>
            </a:r>
            <a:r>
              <a:rPr lang="ru-RU" sz="2400" dirty="0"/>
              <a:t> </a:t>
            </a:r>
            <a:r>
              <a:rPr lang="ru-RU" sz="2400" dirty="0" smtClean="0"/>
              <a:t>(лауреат нобелевской премии по экономике 2008 года) 1991 </a:t>
            </a:r>
            <a:r>
              <a:rPr lang="ru-RU" sz="2400" dirty="0"/>
              <a:t>года, и продолженные работами </a:t>
            </a:r>
            <a:r>
              <a:rPr lang="ru-RU" sz="2400" b="1" i="1" dirty="0" err="1">
                <a:solidFill>
                  <a:schemeClr val="bg2">
                    <a:lumMod val="50000"/>
                  </a:schemeClr>
                </a:solidFill>
              </a:rPr>
              <a:t>Фуджиты</a:t>
            </a:r>
            <a:r>
              <a:rPr lang="ru-RU" sz="2400" dirty="0"/>
              <a:t>, </a:t>
            </a:r>
            <a:r>
              <a:rPr lang="ru-RU" sz="2400" b="1" i="1" dirty="0" err="1">
                <a:solidFill>
                  <a:schemeClr val="bg2">
                    <a:lumMod val="50000"/>
                  </a:schemeClr>
                </a:solidFill>
              </a:rPr>
              <a:t>Вэнэблза</a:t>
            </a:r>
            <a:r>
              <a:rPr lang="ru-RU" sz="2400" dirty="0"/>
              <a:t> и др.</a:t>
            </a:r>
          </a:p>
        </p:txBody>
      </p:sp>
      <p:sp>
        <p:nvSpPr>
          <p:cNvPr id="3" name="TextBox 2"/>
          <p:cNvSpPr txBox="1"/>
          <p:nvPr/>
        </p:nvSpPr>
        <p:spPr>
          <a:xfrm>
            <a:off x="251520" y="1844824"/>
            <a:ext cx="8892480" cy="1938992"/>
          </a:xfrm>
          <a:prstGeom prst="rect">
            <a:avLst/>
          </a:prstGeom>
          <a:noFill/>
        </p:spPr>
        <p:txBody>
          <a:bodyPr wrap="square" rtlCol="0">
            <a:spAutoFit/>
          </a:bodyPr>
          <a:lstStyle/>
          <a:p>
            <a:r>
              <a:rPr lang="ru-RU" sz="2400" dirty="0"/>
              <a:t>Эти модели основываются на теории </a:t>
            </a:r>
            <a:r>
              <a:rPr lang="ru-RU" sz="2400" b="1" i="1" dirty="0">
                <a:solidFill>
                  <a:schemeClr val="bg2">
                    <a:lumMod val="50000"/>
                  </a:schemeClr>
                </a:solidFill>
              </a:rPr>
              <a:t>торговли</a:t>
            </a:r>
            <a:r>
              <a:rPr lang="ru-RU" sz="2400" dirty="0"/>
              <a:t> и несовершенной, в частности </a:t>
            </a:r>
            <a:r>
              <a:rPr lang="ru-RU" sz="2400" b="1" i="1" dirty="0">
                <a:solidFill>
                  <a:schemeClr val="bg2">
                    <a:lumMod val="50000"/>
                  </a:schemeClr>
                </a:solidFill>
              </a:rPr>
              <a:t>олигополистической</a:t>
            </a:r>
            <a:r>
              <a:rPr lang="ru-RU" sz="2400" dirty="0"/>
              <a:t> конкуренции. Развитие пространственных систем (в частности центробежные и центростремительные процессы) осуществляется в них под воздействием разнообразных </a:t>
            </a:r>
            <a:r>
              <a:rPr lang="ru-RU" sz="2400" b="1" i="1" dirty="0">
                <a:solidFill>
                  <a:schemeClr val="bg2">
                    <a:lumMod val="50000"/>
                  </a:schemeClr>
                </a:solidFill>
              </a:rPr>
              <a:t>интересов</a:t>
            </a:r>
            <a:r>
              <a:rPr lang="ru-RU" sz="2400" dirty="0"/>
              <a:t> всех участников рынка.</a:t>
            </a:r>
          </a:p>
        </p:txBody>
      </p:sp>
      <p:sp>
        <p:nvSpPr>
          <p:cNvPr id="4" name="TextBox 3"/>
          <p:cNvSpPr txBox="1"/>
          <p:nvPr/>
        </p:nvSpPr>
        <p:spPr>
          <a:xfrm>
            <a:off x="323528" y="3933056"/>
            <a:ext cx="8604448" cy="1569660"/>
          </a:xfrm>
          <a:prstGeom prst="rect">
            <a:avLst/>
          </a:prstGeom>
          <a:noFill/>
        </p:spPr>
        <p:txBody>
          <a:bodyPr wrap="square" rtlCol="0">
            <a:spAutoFit/>
          </a:bodyPr>
          <a:lstStyle/>
          <a:p>
            <a:r>
              <a:rPr lang="ru-RU" sz="2400" dirty="0"/>
              <a:t>Эти модели (торговли </a:t>
            </a:r>
            <a:r>
              <a:rPr lang="ru-RU" sz="2400" b="1" i="1" dirty="0" err="1">
                <a:solidFill>
                  <a:schemeClr val="bg2">
                    <a:lumMod val="50000"/>
                  </a:schemeClr>
                </a:solidFill>
              </a:rPr>
              <a:t>Диксита-Стиглица-Кругмана</a:t>
            </a:r>
            <a:r>
              <a:rPr lang="ru-RU" sz="2400" dirty="0"/>
              <a:t>, </a:t>
            </a:r>
            <a:r>
              <a:rPr lang="ru-RU" sz="2400" b="1" i="1" dirty="0" err="1">
                <a:solidFill>
                  <a:schemeClr val="bg2">
                    <a:lumMod val="50000"/>
                  </a:schemeClr>
                </a:solidFill>
              </a:rPr>
              <a:t>Кругмана</a:t>
            </a:r>
            <a:r>
              <a:rPr lang="ru-RU" sz="2400" dirty="0"/>
              <a:t> «Центр-Периферия», </a:t>
            </a:r>
            <a:r>
              <a:rPr lang="ru-RU" sz="2400" b="1" i="1" dirty="0" err="1">
                <a:solidFill>
                  <a:schemeClr val="bg2">
                    <a:lumMod val="50000"/>
                  </a:schemeClr>
                </a:solidFill>
              </a:rPr>
              <a:t>Кругмана-Вэнэблза</a:t>
            </a:r>
            <a:r>
              <a:rPr lang="ru-RU" sz="2400" dirty="0"/>
              <a:t> и т.д.) сложны математически, в них используются – фактически тестируются в разной форме – плохо формализуемые гипотезы.</a:t>
            </a:r>
          </a:p>
        </p:txBody>
      </p:sp>
      <p:sp>
        <p:nvSpPr>
          <p:cNvPr id="5" name="TextBox 4"/>
          <p:cNvSpPr txBox="1"/>
          <p:nvPr/>
        </p:nvSpPr>
        <p:spPr>
          <a:xfrm>
            <a:off x="2555776" y="5805264"/>
            <a:ext cx="5148064" cy="830997"/>
          </a:xfrm>
          <a:prstGeom prst="rect">
            <a:avLst/>
          </a:prstGeom>
          <a:noFill/>
        </p:spPr>
        <p:txBody>
          <a:bodyPr wrap="square" rtlCol="0">
            <a:spAutoFit/>
          </a:bodyPr>
          <a:lstStyle/>
          <a:p>
            <a:r>
              <a:rPr lang="ru-RU" sz="2400" dirty="0"/>
              <a:t>Пока </a:t>
            </a:r>
            <a:r>
              <a:rPr lang="ru-RU" sz="2400" b="1" i="1" dirty="0">
                <a:solidFill>
                  <a:schemeClr val="bg2">
                    <a:lumMod val="50000"/>
                  </a:schemeClr>
                </a:solidFill>
              </a:rPr>
              <a:t>не известны </a:t>
            </a:r>
            <a:r>
              <a:rPr lang="ru-RU" sz="2400" dirty="0"/>
              <a:t>модели более чем </a:t>
            </a:r>
            <a:r>
              <a:rPr lang="ru-RU" sz="2400" dirty="0" err="1"/>
              <a:t>двухрегиональные</a:t>
            </a:r>
            <a:r>
              <a:rPr lang="ru-RU" sz="2400" dirty="0"/>
              <a:t> двухсекторные.</a:t>
            </a:r>
          </a:p>
        </p:txBody>
      </p:sp>
      <p:sp>
        <p:nvSpPr>
          <p:cNvPr id="6" name="Номер слайда 5"/>
          <p:cNvSpPr>
            <a:spLocks noGrp="1"/>
          </p:cNvSpPr>
          <p:nvPr>
            <p:ph type="sldNum" sz="quarter" idx="12"/>
          </p:nvPr>
        </p:nvSpPr>
        <p:spPr/>
        <p:txBody>
          <a:bodyPr/>
          <a:lstStyle/>
          <a:p>
            <a:fld id="{3CDB5E4F-DE70-43B4-BCB7-CEC1099326A2}" type="slidenum">
              <a:rPr lang="ru-RU" smtClean="0"/>
              <a:pPr/>
              <a:t>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1569660"/>
          </a:xfrm>
          <a:prstGeom prst="rect">
            <a:avLst/>
          </a:prstGeom>
          <a:noFill/>
        </p:spPr>
        <p:txBody>
          <a:bodyPr wrap="square" rtlCol="0">
            <a:spAutoFit/>
          </a:bodyPr>
          <a:lstStyle/>
          <a:p>
            <a:r>
              <a:rPr lang="ru-RU" sz="2400" dirty="0"/>
              <a:t>В этом же ряду </a:t>
            </a:r>
            <a:r>
              <a:rPr lang="ru-RU" sz="2400" dirty="0" smtClean="0"/>
              <a:t>(современных достижений) располагается </a:t>
            </a:r>
            <a:r>
              <a:rPr lang="ru-RU" sz="2400" b="1" i="1" dirty="0">
                <a:solidFill>
                  <a:schemeClr val="bg2">
                    <a:lumMod val="50000"/>
                  </a:schemeClr>
                </a:solidFill>
              </a:rPr>
              <a:t>пространственная эконометрика</a:t>
            </a:r>
            <a:r>
              <a:rPr lang="ru-RU" sz="2400" dirty="0"/>
              <a:t>, в которой решаются </a:t>
            </a:r>
            <a:r>
              <a:rPr lang="ru-RU" sz="2400" dirty="0" smtClean="0"/>
              <a:t>задачи, </a:t>
            </a:r>
            <a:r>
              <a:rPr lang="ru-RU" sz="2400" dirty="0"/>
              <a:t>аналогичные </a:t>
            </a:r>
            <a:r>
              <a:rPr lang="ru-RU" sz="2400" b="1" i="1" dirty="0">
                <a:solidFill>
                  <a:schemeClr val="bg2">
                    <a:lumMod val="50000"/>
                  </a:schemeClr>
                </a:solidFill>
              </a:rPr>
              <a:t>анализу временных рядов </a:t>
            </a:r>
            <a:r>
              <a:rPr lang="ru-RU" sz="2400" dirty="0"/>
              <a:t>(автокорреляция, </a:t>
            </a:r>
            <a:r>
              <a:rPr lang="ru-RU" sz="2400" dirty="0" err="1"/>
              <a:t>гетероскедастичность</a:t>
            </a:r>
            <a:r>
              <a:rPr lang="ru-RU" sz="2400" dirty="0"/>
              <a:t>, </a:t>
            </a:r>
            <a:r>
              <a:rPr lang="ru-RU" sz="2400" dirty="0" err="1"/>
              <a:t>коинтеграция</a:t>
            </a:r>
            <a:r>
              <a:rPr lang="ru-RU" sz="2400" dirty="0"/>
              <a:t>, </a:t>
            </a:r>
            <a:r>
              <a:rPr lang="ru-RU" sz="2400" dirty="0" err="1"/>
              <a:t>нестационарность</a:t>
            </a:r>
            <a:r>
              <a:rPr lang="ru-RU" sz="2400" dirty="0"/>
              <a:t>).</a:t>
            </a:r>
          </a:p>
        </p:txBody>
      </p:sp>
      <p:sp>
        <p:nvSpPr>
          <p:cNvPr id="3" name="TextBox 2"/>
          <p:cNvSpPr txBox="1"/>
          <p:nvPr/>
        </p:nvSpPr>
        <p:spPr>
          <a:xfrm>
            <a:off x="251520" y="2132856"/>
            <a:ext cx="8748464" cy="1200329"/>
          </a:xfrm>
          <a:prstGeom prst="rect">
            <a:avLst/>
          </a:prstGeom>
          <a:noFill/>
        </p:spPr>
        <p:txBody>
          <a:bodyPr wrap="square" rtlCol="0">
            <a:spAutoFit/>
          </a:bodyPr>
          <a:lstStyle/>
          <a:p>
            <a:r>
              <a:rPr lang="ru-RU" sz="2400" dirty="0"/>
              <a:t>Но если в анализе временных рядов направление связей одно: от прошлого к будущему, – то в пространственной эконометрике таких направлений </a:t>
            </a:r>
            <a:r>
              <a:rPr lang="ru-RU" sz="2400" b="1" i="1" dirty="0">
                <a:solidFill>
                  <a:schemeClr val="bg2">
                    <a:lumMod val="50000"/>
                  </a:schemeClr>
                </a:solidFill>
              </a:rPr>
              <a:t>много</a:t>
            </a:r>
            <a:r>
              <a:rPr lang="ru-RU" sz="2400" dirty="0"/>
              <a:t> (например, по сторонам света).</a:t>
            </a:r>
          </a:p>
        </p:txBody>
      </p:sp>
      <p:sp>
        <p:nvSpPr>
          <p:cNvPr id="4" name="TextBox 3"/>
          <p:cNvSpPr txBox="1"/>
          <p:nvPr/>
        </p:nvSpPr>
        <p:spPr>
          <a:xfrm>
            <a:off x="323528" y="3573016"/>
            <a:ext cx="8604448" cy="830997"/>
          </a:xfrm>
          <a:prstGeom prst="rect">
            <a:avLst/>
          </a:prstGeom>
          <a:noFill/>
        </p:spPr>
        <p:txBody>
          <a:bodyPr wrap="square" rtlCol="0">
            <a:spAutoFit/>
          </a:bodyPr>
          <a:lstStyle/>
          <a:p>
            <a:r>
              <a:rPr lang="ru-RU" sz="2400" dirty="0"/>
              <a:t>И вопрос о том, как </a:t>
            </a:r>
            <a:r>
              <a:rPr lang="ru-RU" sz="2400" b="1" i="1" dirty="0">
                <a:solidFill>
                  <a:schemeClr val="bg2">
                    <a:lumMod val="50000"/>
                  </a:schemeClr>
                </a:solidFill>
              </a:rPr>
              <a:t>совместить</a:t>
            </a:r>
            <a:r>
              <a:rPr lang="ru-RU" sz="2400" dirty="0"/>
              <a:t> эти разные направления в рамках одной модельно-методической схемы, весьма сложен.</a:t>
            </a:r>
          </a:p>
        </p:txBody>
      </p:sp>
      <p:sp>
        <p:nvSpPr>
          <p:cNvPr id="5" name="TextBox 4"/>
          <p:cNvSpPr txBox="1"/>
          <p:nvPr/>
        </p:nvSpPr>
        <p:spPr>
          <a:xfrm>
            <a:off x="323528" y="4725144"/>
            <a:ext cx="8532440" cy="1569660"/>
          </a:xfrm>
          <a:prstGeom prst="rect">
            <a:avLst/>
          </a:prstGeom>
          <a:noFill/>
        </p:spPr>
        <p:txBody>
          <a:bodyPr wrap="square" rtlCol="0">
            <a:spAutoFit/>
          </a:bodyPr>
          <a:lstStyle/>
          <a:p>
            <a:r>
              <a:rPr lang="ru-RU" sz="2400" dirty="0"/>
              <a:t>Говоря о современных веяньях в моделировании экономического </a:t>
            </a:r>
            <a:r>
              <a:rPr lang="ru-RU" sz="2400" dirty="0" smtClean="0"/>
              <a:t>пространства, </a:t>
            </a:r>
            <a:r>
              <a:rPr lang="ru-RU" sz="2400" dirty="0"/>
              <a:t>следует упомянуть модели общего вычислимого </a:t>
            </a:r>
            <a:r>
              <a:rPr lang="ru-RU" sz="2400" b="1" i="1" dirty="0">
                <a:solidFill>
                  <a:schemeClr val="bg2">
                    <a:lumMod val="50000"/>
                  </a:schemeClr>
                </a:solidFill>
              </a:rPr>
              <a:t>равновесия</a:t>
            </a:r>
            <a:r>
              <a:rPr lang="ru-RU" sz="2400" dirty="0"/>
              <a:t>, теории </a:t>
            </a:r>
            <a:r>
              <a:rPr lang="ru-RU" sz="2400" b="1" i="1" dirty="0">
                <a:solidFill>
                  <a:schemeClr val="bg2">
                    <a:lumMod val="50000"/>
                  </a:schemeClr>
                </a:solidFill>
              </a:rPr>
              <a:t>эндогенного</a:t>
            </a:r>
            <a:r>
              <a:rPr lang="ru-RU" sz="2400" dirty="0"/>
              <a:t> роста, </a:t>
            </a:r>
            <a:r>
              <a:rPr lang="ru-RU" sz="2400" b="1" i="1" dirty="0">
                <a:solidFill>
                  <a:schemeClr val="bg2">
                    <a:lumMod val="50000"/>
                  </a:schemeClr>
                </a:solidFill>
              </a:rPr>
              <a:t>сложности</a:t>
            </a:r>
            <a:r>
              <a:rPr lang="ru-RU" sz="2400" dirty="0"/>
              <a:t>, </a:t>
            </a:r>
            <a:r>
              <a:rPr lang="ru-RU" sz="2400" b="1" i="1" dirty="0">
                <a:solidFill>
                  <a:schemeClr val="bg2">
                    <a:lumMod val="50000"/>
                  </a:schemeClr>
                </a:solidFill>
              </a:rPr>
              <a:t>хаоса</a:t>
            </a:r>
            <a:r>
              <a:rPr lang="ru-RU" sz="2400" dirty="0"/>
              <a:t>, </a:t>
            </a:r>
            <a:r>
              <a:rPr lang="ru-RU" sz="2400" b="1" i="1" dirty="0">
                <a:solidFill>
                  <a:schemeClr val="bg2">
                    <a:lumMod val="50000"/>
                  </a:schemeClr>
                </a:solidFill>
              </a:rPr>
              <a:t>сетевой</a:t>
            </a:r>
            <a:r>
              <a:rPr lang="ru-RU" sz="2400" dirty="0"/>
              <a:t> анализ, вычислимые </a:t>
            </a:r>
            <a:r>
              <a:rPr lang="ru-RU" sz="2400" b="1" i="1" dirty="0" err="1">
                <a:solidFill>
                  <a:schemeClr val="bg2">
                    <a:lumMod val="50000"/>
                  </a:schemeClr>
                </a:solidFill>
              </a:rPr>
              <a:t>нейросети</a:t>
            </a:r>
            <a:r>
              <a:rPr lang="ru-RU" sz="2400" dirty="0"/>
              <a:t>.</a:t>
            </a:r>
          </a:p>
        </p:txBody>
      </p:sp>
      <p:sp>
        <p:nvSpPr>
          <p:cNvPr id="6" name="Номер слайда 5"/>
          <p:cNvSpPr>
            <a:spLocks noGrp="1"/>
          </p:cNvSpPr>
          <p:nvPr>
            <p:ph type="sldNum" sz="quarter" idx="12"/>
          </p:nvPr>
        </p:nvSpPr>
        <p:spPr/>
        <p:txBody>
          <a:bodyPr/>
          <a:lstStyle/>
          <a:p>
            <a:fld id="{3CDB5E4F-DE70-43B4-BCB7-CEC1099326A2}" type="slidenum">
              <a:rPr lang="ru-RU" smtClean="0"/>
              <a:pPr/>
              <a:t>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4636</Words>
  <Application>Microsoft Office PowerPoint</Application>
  <PresentationFormat>Экран (4:3)</PresentationFormat>
  <Paragraphs>383</Paragraphs>
  <Slides>48</Slides>
  <Notes>0</Notes>
  <HiddenSlides>0</HiddenSlides>
  <MMClips>6</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48</vt:i4>
      </vt:variant>
    </vt:vector>
  </HeadingPairs>
  <TitlesOfParts>
    <vt:vector size="51" baseType="lpstr">
      <vt:lpstr>Тема Office</vt:lpstr>
      <vt:lpstr>Формула</vt:lpstr>
      <vt:lpstr>Слайд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Эффекты фактических межрегиональных взаимодействий (1987 г., % к непроизводственному потреблению республик)</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Журналы науки о поверхностях</vt:lpstr>
      <vt:lpstr>Слайд 46</vt:lpstr>
      <vt:lpstr>Слайд 47</vt:lpstr>
      <vt:lpstr>Слайд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KZ-3</dc:creator>
  <cp:lastModifiedBy>KZ-3</cp:lastModifiedBy>
  <cp:revision>3</cp:revision>
  <dcterms:modified xsi:type="dcterms:W3CDTF">2012-11-30T07:02:32Z</dcterms:modified>
</cp:coreProperties>
</file>